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8"/>
  </p:notesMasterIdLst>
  <p:handoutMasterIdLst>
    <p:handoutMasterId r:id="rId29"/>
  </p:handoutMasterIdLst>
  <p:sldIdLst>
    <p:sldId id="303" r:id="rId6"/>
    <p:sldId id="790" r:id="rId7"/>
    <p:sldId id="1161" r:id="rId8"/>
    <p:sldId id="1103" r:id="rId9"/>
    <p:sldId id="1154" r:id="rId10"/>
    <p:sldId id="1116" r:id="rId11"/>
    <p:sldId id="1168" r:id="rId12"/>
    <p:sldId id="1162" r:id="rId13"/>
    <p:sldId id="802" r:id="rId14"/>
    <p:sldId id="1144" r:id="rId15"/>
    <p:sldId id="1159" r:id="rId16"/>
    <p:sldId id="1152" r:id="rId17"/>
    <p:sldId id="1169" r:id="rId18"/>
    <p:sldId id="1163" r:id="rId19"/>
    <p:sldId id="1164" r:id="rId20"/>
    <p:sldId id="1228" r:id="rId21"/>
    <p:sldId id="1147" r:id="rId22"/>
    <p:sldId id="1146" r:id="rId23"/>
    <p:sldId id="1227" r:id="rId24"/>
    <p:sldId id="1143" r:id="rId25"/>
    <p:sldId id="1148" r:id="rId26"/>
    <p:sldId id="760" r:id="rId27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CR8439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CC00"/>
    <a:srgbClr val="4F81BD"/>
    <a:srgbClr val="509BB0"/>
    <a:srgbClr val="88C5D5"/>
    <a:srgbClr val="C9C9C9"/>
    <a:srgbClr val="00CC99"/>
    <a:srgbClr val="B17ED8"/>
    <a:srgbClr val="D6D6D6"/>
    <a:srgbClr val="31859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A401F0-311D-498C-9DD4-0D140D879501}" v="6" dt="2025-09-19T04:11:05.134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87" autoAdjust="0"/>
    <p:restoredTop sz="91922"/>
  </p:normalViewPr>
  <p:slideViewPr>
    <p:cSldViewPr snapToGrid="0">
      <p:cViewPr varScale="1">
        <p:scale>
          <a:sx n="87" d="100"/>
          <a:sy n="87" d="100"/>
        </p:scale>
        <p:origin x="900" y="28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36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commentAuthors" Target="commentAuthors.xml"/><Relationship Id="rId35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00A401F0-311D-498C-9DD4-0D140D879501}"/>
    <pc:docChg chg="undo custSel modSld">
      <pc:chgData name="Alain Sultan" userId="2b0808dc-3530-4760-ae57-56aa48186e32" providerId="ADAL" clId="{00A401F0-311D-498C-9DD4-0D140D879501}" dt="2025-09-19T04:12:55.189" v="286" actId="13926"/>
      <pc:docMkLst>
        <pc:docMk/>
      </pc:docMkLst>
      <pc:sldChg chg="modSp mod">
        <pc:chgData name="Alain Sultan" userId="2b0808dc-3530-4760-ae57-56aa48186e32" providerId="ADAL" clId="{00A401F0-311D-498C-9DD4-0D140D879501}" dt="2025-09-19T04:06:06.640" v="26" actId="20577"/>
        <pc:sldMkLst>
          <pc:docMk/>
          <pc:sldMk cId="0" sldId="303"/>
        </pc:sldMkLst>
        <pc:spChg chg="mod">
          <ac:chgData name="Alain Sultan" userId="2b0808dc-3530-4760-ae57-56aa48186e32" providerId="ADAL" clId="{00A401F0-311D-498C-9DD4-0D140D879501}" dt="2025-09-19T04:06:06.640" v="26" actId="20577"/>
          <ac:spMkLst>
            <pc:docMk/>
            <pc:sldMk cId="0" sldId="303"/>
            <ac:spMk id="6" creationId="{E7430CFF-B6A8-F0E3-5069-E233E8AE6246}"/>
          </ac:spMkLst>
        </pc:spChg>
      </pc:sldChg>
      <pc:sldChg chg="modSp mod">
        <pc:chgData name="Alain Sultan" userId="2b0808dc-3530-4760-ae57-56aa48186e32" providerId="ADAL" clId="{00A401F0-311D-498C-9DD4-0D140D879501}" dt="2025-09-19T04:05:29.352" v="8" actId="20577"/>
        <pc:sldMkLst>
          <pc:docMk/>
          <pc:sldMk cId="0" sldId="1116"/>
        </pc:sldMkLst>
        <pc:spChg chg="mod">
          <ac:chgData name="Alain Sultan" userId="2b0808dc-3530-4760-ae57-56aa48186e32" providerId="ADAL" clId="{00A401F0-311D-498C-9DD4-0D140D879501}" dt="2025-09-19T04:05:29.352" v="8" actId="20577"/>
          <ac:spMkLst>
            <pc:docMk/>
            <pc:sldMk cId="0" sldId="1116"/>
            <ac:spMk id="3" creationId="{8B6101D0-4944-92F0-0F66-B23B066C30CA}"/>
          </ac:spMkLst>
        </pc:spChg>
      </pc:sldChg>
      <pc:sldChg chg="modSp mod">
        <pc:chgData name="Alain Sultan" userId="2b0808dc-3530-4760-ae57-56aa48186e32" providerId="ADAL" clId="{00A401F0-311D-498C-9DD4-0D140D879501}" dt="2025-09-19T04:12:55.189" v="286" actId="13926"/>
        <pc:sldMkLst>
          <pc:docMk/>
          <pc:sldMk cId="2541011766" sldId="1146"/>
        </pc:sldMkLst>
        <pc:spChg chg="mod">
          <ac:chgData name="Alain Sultan" userId="2b0808dc-3530-4760-ae57-56aa48186e32" providerId="ADAL" clId="{00A401F0-311D-498C-9DD4-0D140D879501}" dt="2025-09-19T04:12:55.189" v="286" actId="13926"/>
          <ac:spMkLst>
            <pc:docMk/>
            <pc:sldMk cId="2541011766" sldId="1146"/>
            <ac:spMk id="24579" creationId="{7F89FC49-8959-24F0-2549-554878284D2A}"/>
          </ac:spMkLst>
        </pc:spChg>
      </pc:sldChg>
      <pc:sldChg chg="modSp mod">
        <pc:chgData name="Alain Sultan" userId="2b0808dc-3530-4760-ae57-56aa48186e32" providerId="ADAL" clId="{00A401F0-311D-498C-9DD4-0D140D879501}" dt="2025-09-19T04:05:42.818" v="14" actId="20577"/>
        <pc:sldMkLst>
          <pc:docMk/>
          <pc:sldMk cId="3126541311" sldId="1162"/>
        </pc:sldMkLst>
        <pc:spChg chg="mod">
          <ac:chgData name="Alain Sultan" userId="2b0808dc-3530-4760-ae57-56aa48186e32" providerId="ADAL" clId="{00A401F0-311D-498C-9DD4-0D140D879501}" dt="2025-09-19T04:05:42.818" v="14" actId="20577"/>
          <ac:spMkLst>
            <pc:docMk/>
            <pc:sldMk cId="3126541311" sldId="1162"/>
            <ac:spMk id="15363" creationId="{8B6101D0-4944-92F0-0F66-B23B066C30CA}"/>
          </ac:spMkLst>
        </pc:spChg>
      </pc:sldChg>
      <pc:sldChg chg="addSp modSp mod">
        <pc:chgData name="Alain Sultan" userId="2b0808dc-3530-4760-ae57-56aa48186e32" providerId="ADAL" clId="{00A401F0-311D-498C-9DD4-0D140D879501}" dt="2025-09-19T04:09:19.422" v="113" actId="20577"/>
        <pc:sldMkLst>
          <pc:docMk/>
          <pc:sldMk cId="312445749" sldId="1163"/>
        </pc:sldMkLst>
        <pc:spChg chg="mod">
          <ac:chgData name="Alain Sultan" userId="2b0808dc-3530-4760-ae57-56aa48186e32" providerId="ADAL" clId="{00A401F0-311D-498C-9DD4-0D140D879501}" dt="2025-09-19T04:07:04.895" v="53" actId="1036"/>
          <ac:spMkLst>
            <pc:docMk/>
            <pc:sldMk cId="312445749" sldId="1163"/>
            <ac:spMk id="10" creationId="{42539E43-96F0-9559-F463-14054C88F1A1}"/>
          </ac:spMkLst>
        </pc:spChg>
        <pc:spChg chg="add mod">
          <ac:chgData name="Alain Sultan" userId="2b0808dc-3530-4760-ae57-56aa48186e32" providerId="ADAL" clId="{00A401F0-311D-498C-9DD4-0D140D879501}" dt="2025-09-19T04:07:29.258" v="64" actId="20577"/>
          <ac:spMkLst>
            <pc:docMk/>
            <pc:sldMk cId="312445749" sldId="1163"/>
            <ac:spMk id="14" creationId="{2FB50B7E-932E-2661-5C2E-45A0C0931DFE}"/>
          </ac:spMkLst>
        </pc:spChg>
        <pc:spChg chg="mod">
          <ac:chgData name="Alain Sultan" userId="2b0808dc-3530-4760-ae57-56aa48186e32" providerId="ADAL" clId="{00A401F0-311D-498C-9DD4-0D140D879501}" dt="2025-09-19T04:07:04.895" v="53" actId="1036"/>
          <ac:spMkLst>
            <pc:docMk/>
            <pc:sldMk cId="312445749" sldId="1163"/>
            <ac:spMk id="24" creationId="{D1A40ADE-56D9-03FA-B64E-D3B3C09433EC}"/>
          </ac:spMkLst>
        </pc:spChg>
        <pc:spChg chg="mod">
          <ac:chgData name="Alain Sultan" userId="2b0808dc-3530-4760-ae57-56aa48186e32" providerId="ADAL" clId="{00A401F0-311D-498C-9DD4-0D140D879501}" dt="2025-09-19T04:07:04.895" v="53" actId="1036"/>
          <ac:spMkLst>
            <pc:docMk/>
            <pc:sldMk cId="312445749" sldId="1163"/>
            <ac:spMk id="26" creationId="{94ED5304-56FA-38C8-FDBF-696EA2A1EC0F}"/>
          </ac:spMkLst>
        </pc:spChg>
        <pc:spChg chg="mod">
          <ac:chgData name="Alain Sultan" userId="2b0808dc-3530-4760-ae57-56aa48186e32" providerId="ADAL" clId="{00A401F0-311D-498C-9DD4-0D140D879501}" dt="2025-09-19T04:07:04.895" v="53" actId="1036"/>
          <ac:spMkLst>
            <pc:docMk/>
            <pc:sldMk cId="312445749" sldId="1163"/>
            <ac:spMk id="27" creationId="{593A7B51-FDD5-12B4-D75B-EC4DD1245D15}"/>
          </ac:spMkLst>
        </pc:spChg>
        <pc:spChg chg="mod">
          <ac:chgData name="Alain Sultan" userId="2b0808dc-3530-4760-ae57-56aa48186e32" providerId="ADAL" clId="{00A401F0-311D-498C-9DD4-0D140D879501}" dt="2025-09-19T04:07:04.895" v="53" actId="1036"/>
          <ac:spMkLst>
            <pc:docMk/>
            <pc:sldMk cId="312445749" sldId="1163"/>
            <ac:spMk id="29" creationId="{986304CC-AA15-1900-8F79-40BE5149FD41}"/>
          </ac:spMkLst>
        </pc:spChg>
        <pc:spChg chg="add mod">
          <ac:chgData name="Alain Sultan" userId="2b0808dc-3530-4760-ae57-56aa48186e32" providerId="ADAL" clId="{00A401F0-311D-498C-9DD4-0D140D879501}" dt="2025-09-19T04:08:31.095" v="94" actId="1076"/>
          <ac:spMkLst>
            <pc:docMk/>
            <pc:sldMk cId="312445749" sldId="1163"/>
            <ac:spMk id="31" creationId="{D656F65B-5C9D-E1CF-EE89-5D709FD2CA2D}"/>
          </ac:spMkLst>
        </pc:spChg>
        <pc:spChg chg="mod">
          <ac:chgData name="Alain Sultan" userId="2b0808dc-3530-4760-ae57-56aa48186e32" providerId="ADAL" clId="{00A401F0-311D-498C-9DD4-0D140D879501}" dt="2025-09-19T04:07:53.460" v="71" actId="20577"/>
          <ac:spMkLst>
            <pc:docMk/>
            <pc:sldMk cId="312445749" sldId="1163"/>
            <ac:spMk id="61" creationId="{949047CD-F01D-8426-6AF0-4CD1206C7FB8}"/>
          </ac:spMkLst>
        </pc:spChg>
        <pc:spChg chg="mod">
          <ac:chgData name="Alain Sultan" userId="2b0808dc-3530-4760-ae57-56aa48186e32" providerId="ADAL" clId="{00A401F0-311D-498C-9DD4-0D140D879501}" dt="2025-09-19T04:07:57.547" v="76" actId="20577"/>
          <ac:spMkLst>
            <pc:docMk/>
            <pc:sldMk cId="312445749" sldId="1163"/>
            <ac:spMk id="9250" creationId="{5CA2ED88-17A5-C7DC-9D89-4691B65C00C1}"/>
          </ac:spMkLst>
        </pc:spChg>
        <pc:spChg chg="mod">
          <ac:chgData name="Alain Sultan" userId="2b0808dc-3530-4760-ae57-56aa48186e32" providerId="ADAL" clId="{00A401F0-311D-498C-9DD4-0D140D879501}" dt="2025-09-19T04:08:06.246" v="86" actId="20577"/>
          <ac:spMkLst>
            <pc:docMk/>
            <pc:sldMk cId="312445749" sldId="1163"/>
            <ac:spMk id="9251" creationId="{3ACF84FC-3DCF-7BAF-3948-80C3F1974504}"/>
          </ac:spMkLst>
        </pc:spChg>
        <pc:spChg chg="mod">
          <ac:chgData name="Alain Sultan" userId="2b0808dc-3530-4760-ae57-56aa48186e32" providerId="ADAL" clId="{00A401F0-311D-498C-9DD4-0D140D879501}" dt="2025-09-19T04:08:02.447" v="81" actId="20577"/>
          <ac:spMkLst>
            <pc:docMk/>
            <pc:sldMk cId="312445749" sldId="1163"/>
            <ac:spMk id="9252" creationId="{D2D7662F-972A-BEB4-88DD-8603D72E89DE}"/>
          </ac:spMkLst>
        </pc:spChg>
        <pc:spChg chg="mod">
          <ac:chgData name="Alain Sultan" userId="2b0808dc-3530-4760-ae57-56aa48186e32" providerId="ADAL" clId="{00A401F0-311D-498C-9DD4-0D140D879501}" dt="2025-09-19T04:07:04.895" v="53" actId="1036"/>
          <ac:spMkLst>
            <pc:docMk/>
            <pc:sldMk cId="312445749" sldId="1163"/>
            <ac:spMk id="9253" creationId="{EDB78B5A-985D-0D72-3F44-7FD392550BB6}"/>
          </ac:spMkLst>
        </pc:spChg>
        <pc:spChg chg="mod">
          <ac:chgData name="Alain Sultan" userId="2b0808dc-3530-4760-ae57-56aa48186e32" providerId="ADAL" clId="{00A401F0-311D-498C-9DD4-0D140D879501}" dt="2025-09-19T04:07:00.148" v="37" actId="1036"/>
          <ac:spMkLst>
            <pc:docMk/>
            <pc:sldMk cId="312445749" sldId="1163"/>
            <ac:spMk id="9265" creationId="{AF2A54D2-8579-81B9-4303-4D6D537198DD}"/>
          </ac:spMkLst>
        </pc:spChg>
        <pc:spChg chg="mod">
          <ac:chgData name="Alain Sultan" userId="2b0808dc-3530-4760-ae57-56aa48186e32" providerId="ADAL" clId="{00A401F0-311D-498C-9DD4-0D140D879501}" dt="2025-09-19T04:07:04.895" v="53" actId="1036"/>
          <ac:spMkLst>
            <pc:docMk/>
            <pc:sldMk cId="312445749" sldId="1163"/>
            <ac:spMk id="9276" creationId="{9E629B9B-1D33-4DD0-424D-CB4E78B9D692}"/>
          </ac:spMkLst>
        </pc:spChg>
        <pc:spChg chg="add mod">
          <ac:chgData name="Alain Sultan" userId="2b0808dc-3530-4760-ae57-56aa48186e32" providerId="ADAL" clId="{00A401F0-311D-498C-9DD4-0D140D879501}" dt="2025-09-19T04:08:48.737" v="100" actId="20577"/>
          <ac:spMkLst>
            <pc:docMk/>
            <pc:sldMk cId="312445749" sldId="1163"/>
            <ac:spMk id="17474" creationId="{E6640E0F-E431-986E-9407-CCCC320A5989}"/>
          </ac:spMkLst>
        </pc:spChg>
        <pc:spChg chg="add mod">
          <ac:chgData name="Alain Sultan" userId="2b0808dc-3530-4760-ae57-56aa48186e32" providerId="ADAL" clId="{00A401F0-311D-498C-9DD4-0D140D879501}" dt="2025-09-19T04:08:43.354" v="96" actId="1076"/>
          <ac:spMkLst>
            <pc:docMk/>
            <pc:sldMk cId="312445749" sldId="1163"/>
            <ac:spMk id="17478" creationId="{0C509D52-03A8-EE01-EB32-8D0A125540CD}"/>
          </ac:spMkLst>
        </pc:spChg>
        <pc:spChg chg="add mod">
          <ac:chgData name="Alain Sultan" userId="2b0808dc-3530-4760-ae57-56aa48186e32" providerId="ADAL" clId="{00A401F0-311D-498C-9DD4-0D140D879501}" dt="2025-09-19T04:08:56.972" v="101" actId="1076"/>
          <ac:spMkLst>
            <pc:docMk/>
            <pc:sldMk cId="312445749" sldId="1163"/>
            <ac:spMk id="17479" creationId="{613ABEE7-B101-DB1A-AAA4-D1D4D832658D}"/>
          </ac:spMkLst>
        </pc:spChg>
        <pc:spChg chg="mod">
          <ac:chgData name="Alain Sultan" userId="2b0808dc-3530-4760-ae57-56aa48186e32" providerId="ADAL" clId="{00A401F0-311D-498C-9DD4-0D140D879501}" dt="2025-09-19T04:07:04.895" v="53" actId="1036"/>
          <ac:spMkLst>
            <pc:docMk/>
            <pc:sldMk cId="312445749" sldId="1163"/>
            <ac:spMk id="17485" creationId="{FB1E3A0C-0C94-56B1-9E8E-15BB970781E4}"/>
          </ac:spMkLst>
        </pc:spChg>
        <pc:spChg chg="mod">
          <ac:chgData name="Alain Sultan" userId="2b0808dc-3530-4760-ae57-56aa48186e32" providerId="ADAL" clId="{00A401F0-311D-498C-9DD4-0D140D879501}" dt="2025-09-19T04:07:04.895" v="53" actId="1036"/>
          <ac:spMkLst>
            <pc:docMk/>
            <pc:sldMk cId="312445749" sldId="1163"/>
            <ac:spMk id="17486" creationId="{792365C6-8D04-F809-6D83-D9ACC9D85E2F}"/>
          </ac:spMkLst>
        </pc:spChg>
        <pc:spChg chg="mod">
          <ac:chgData name="Alain Sultan" userId="2b0808dc-3530-4760-ae57-56aa48186e32" providerId="ADAL" clId="{00A401F0-311D-498C-9DD4-0D140D879501}" dt="2025-09-19T04:09:19.422" v="113" actId="20577"/>
          <ac:spMkLst>
            <pc:docMk/>
            <pc:sldMk cId="312445749" sldId="1163"/>
            <ac:spMk id="17487" creationId="{F324507F-A6B6-4653-BB1F-A28D265EE087}"/>
          </ac:spMkLst>
        </pc:spChg>
      </pc:sldChg>
      <pc:sldChg chg="modSp mod">
        <pc:chgData name="Alain Sultan" userId="2b0808dc-3530-4760-ae57-56aa48186e32" providerId="ADAL" clId="{00A401F0-311D-498C-9DD4-0D140D879501}" dt="2025-09-19T04:05:36.231" v="11" actId="20577"/>
        <pc:sldMkLst>
          <pc:docMk/>
          <pc:sldMk cId="522818104" sldId="1168"/>
        </pc:sldMkLst>
        <pc:spChg chg="mod">
          <ac:chgData name="Alain Sultan" userId="2b0808dc-3530-4760-ae57-56aa48186e32" providerId="ADAL" clId="{00A401F0-311D-498C-9DD4-0D140D879501}" dt="2025-09-19T04:05:36.231" v="11" actId="20577"/>
          <ac:spMkLst>
            <pc:docMk/>
            <pc:sldMk cId="522818104" sldId="1168"/>
            <ac:spMk id="3" creationId="{CE2E5AD3-B017-5084-E493-0C9686D1FC36}"/>
          </ac:spMkLst>
        </pc:spChg>
      </pc:sldChg>
      <pc:sldChg chg="modSp mod">
        <pc:chgData name="Alain Sultan" userId="2b0808dc-3530-4760-ae57-56aa48186e32" providerId="ADAL" clId="{00A401F0-311D-498C-9DD4-0D140D879501}" dt="2025-09-19T04:12:04.701" v="236" actId="13926"/>
        <pc:sldMkLst>
          <pc:docMk/>
          <pc:sldMk cId="613636166" sldId="1228"/>
        </pc:sldMkLst>
        <pc:spChg chg="mod">
          <ac:chgData name="Alain Sultan" userId="2b0808dc-3530-4760-ae57-56aa48186e32" providerId="ADAL" clId="{00A401F0-311D-498C-9DD4-0D140D879501}" dt="2025-09-19T04:12:04.701" v="236" actId="13926"/>
          <ac:spMkLst>
            <pc:docMk/>
            <pc:sldMk cId="613636166" sldId="1228"/>
            <ac:spMk id="3" creationId="{3194D869-17F4-8A08-075C-1D60CE340F9E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2FB501-DE4D-E071-6D46-8DF3109899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84AC782-BA11-B9A0-B637-688BC9BBC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235AAC5-113A-4C1B-AE89-A6530659CDA1}" type="datetime1">
              <a:rPr lang="en-US" altLang="en-US"/>
              <a:pPr>
                <a:defRPr/>
              </a:pPr>
              <a:t>9/19/2025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E80F06-0C60-93E3-428E-94079C96D0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251959D-025B-6957-369E-4037E41ACCF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FDE249-6B02-421E-87D7-0CBD89216C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2DEA00-6AC0-04A2-AAA0-C8E4D18AF6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8942078-EC98-9BCD-29C0-122C68DEB7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02BBBC8-500B-4F6C-B096-0D33BC41F244}" type="datetime1">
              <a:rPr lang="en-US" altLang="en-US"/>
              <a:pPr>
                <a:defRPr/>
              </a:pPr>
              <a:t>9/19/2025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8C06FAA-0BE7-99EA-0836-7D5DD7B1BA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D2DFB4A-5E34-1A1E-C961-4F4273F119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4904E3-DCEF-E291-97CA-A59304074B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64EB142-11DE-B1DD-E66B-E1711B029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F39435-0647-4999-B5AE-626F6821A2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84A0A4AD-05C5-CEC4-241D-FFF6AAC926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CB4774-BEB5-46EF-9EAA-F623EE5CAAB6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D82652EA-E0A4-BED7-1249-9EE5F0DF5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0F924C28-43F5-0E8E-7079-242289486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>
          <a:extLst>
            <a:ext uri="{FF2B5EF4-FFF2-40B4-BE49-F238E27FC236}">
              <a16:creationId xmlns:a16="http://schemas.microsoft.com/office/drawing/2014/main" id="{CBD754A0-9D08-86C3-D70E-6AA9F2006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:notes">
            <a:extLst>
              <a:ext uri="{FF2B5EF4-FFF2-40B4-BE49-F238E27FC236}">
                <a16:creationId xmlns:a16="http://schemas.microsoft.com/office/drawing/2014/main" id="{A657D944-01B9-FDC5-4F2E-E4F010F89C7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</p:spPr>
        <p:txBody>
          <a:bodyPr spcFirstLastPara="1" wrap="square" lIns="92850" tIns="46425" rIns="92850" bIns="46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7" name="Google Shape;117;p3:notes">
            <a:extLst>
              <a:ext uri="{FF2B5EF4-FFF2-40B4-BE49-F238E27FC236}">
                <a16:creationId xmlns:a16="http://schemas.microsoft.com/office/drawing/2014/main" id="{4F12E344-0195-C1C3-B940-9027CEEDD63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8036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F66953A-34A0-1743-86B2-C6DFC7AE0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77442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19/09/2025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8330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0558B8-BCAA-7654-A4CB-FBA32988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49EC-F9AA-4AAD-99C7-A0E2AB0E4830}" type="datetimeFigureOut">
              <a:rPr lang="en-GB"/>
              <a:pPr>
                <a:defRPr/>
              </a:pPr>
              <a:t>19/09/2025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89118-CB53-A012-C0C2-54811D6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3731B-345B-6DD9-096A-217A65AA9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5015-38C5-4A6E-B528-0B9634958F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179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A2977-0391-1947-62E9-D1079F6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A8BD-04EB-4559-932D-F4E2AD4FE42A}" type="datetimeFigureOut">
              <a:rPr lang="en-GB"/>
              <a:pPr>
                <a:defRPr/>
              </a:pPr>
              <a:t>19/09/2025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99527-ED69-C35A-D6B6-B107487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74911C-C76C-332F-F368-69483E06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4ADC-447E-432E-A5A7-D52FE71FA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040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4A249-5517-A7E8-C761-C16483EC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7915-2021-49E9-89BE-D7BFE8B90D23}" type="datetimeFigureOut">
              <a:rPr lang="en-GB"/>
              <a:pPr>
                <a:defRPr/>
              </a:pPr>
              <a:t>19/09/2025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86CD7-3E85-EF64-3061-80649661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B152-B736-657F-7B1D-0360E5155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260-1D22-4FFE-A4C2-CCBE2183D8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3834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6C226-86D8-5A86-DE84-8F46CE17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4A25-DFC8-4596-A6B6-DEC7AAD990AB}" type="datetimeFigureOut">
              <a:rPr lang="en-GB"/>
              <a:pPr>
                <a:defRPr/>
              </a:pPr>
              <a:t>19/09/2025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70419-F4A1-740C-1759-41ABBACE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98187-316B-5B77-8E2D-03D0A35F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060C-6CD4-4905-A42B-4CF9827593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79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477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2654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86BC6-1838-9A97-844B-DFE0CD84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B489-0713-4C24-BC0E-DE70304ED2C1}" type="datetimeFigureOut">
              <a:rPr lang="en-GB"/>
              <a:pPr>
                <a:defRPr/>
              </a:pPr>
              <a:t>19/09/2025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4EDCC-4FCF-D8C6-506A-CD1FA4180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3B64-83B7-7280-C821-81A15D2D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1EB5-8251-4D1E-A908-A1DEB18040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861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C959C-3B81-0716-6CA8-B2432C43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8C90-22FB-4743-9E5C-408EE4C399BC}" type="datetimeFigureOut">
              <a:rPr lang="en-GB"/>
              <a:pPr>
                <a:defRPr/>
              </a:pPr>
              <a:t>19/09/2025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BF7D9-9A46-38A8-D7C9-B2E18BF7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2CC29-214D-6765-63F0-D69A5602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7B01-7669-4B55-B357-E49AAD0AF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93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AD091-560C-4018-FE89-071EF7C9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7D4A-1F6F-459D-B9D8-56108EEC7565}" type="datetimeFigureOut">
              <a:rPr lang="en-GB"/>
              <a:pPr>
                <a:defRPr/>
              </a:pPr>
              <a:t>19/09/2025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D36E-C3A7-2188-8092-FC6D62CC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FB49-028E-DF02-6B3F-EF2FB991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70C6-BF24-4531-916E-006EC4C77E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09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77F051-530A-BD00-9049-567F09C2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12A36-E924-4EEE-8A9F-787F93058195}" type="datetimeFigureOut">
              <a:rPr lang="en-GB"/>
              <a:pPr>
                <a:defRPr/>
              </a:pPr>
              <a:t>19/09/2025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3E5050-6A47-5229-A6B0-DF226422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DBD5C-795C-8F75-68FB-E4BEAE26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371-8148-43CB-9183-C814D3F10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125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6E7A17-38B2-C266-1CA4-176B4C78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E60-6F33-4CED-9700-1BE5610252BA}" type="datetimeFigureOut">
              <a:rPr lang="en-GB"/>
              <a:pPr>
                <a:defRPr/>
              </a:pPr>
              <a:t>19/09/2025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1FB4F1-B86E-CD47-A7E5-0396F710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C2A492-904F-1236-D9CE-4D12A845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4AF3-1E3E-47BC-8D1F-CC6F6E484A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168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C070AF-49FF-AC80-6E1B-3D783A88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0030-8584-479E-AEB4-AA72CC20BED6}" type="datetimeFigureOut">
              <a:rPr lang="en-GB"/>
              <a:pPr>
                <a:defRPr/>
              </a:pPr>
              <a:t>19/09/2025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C7BF9C-9F94-2692-594F-823FE6F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D910F3-55A8-AC40-46BC-E010AB79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8443-CA29-4815-9FA4-66811B4EE6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7726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DF10D2-D822-5B35-3DE5-C37E3A840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53CD63-40C6-BE8B-B9D0-F6CDF3936E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EB92FE6-336F-7739-8FF0-3C257B88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00201BCD-9158-65BD-02F8-251CF89925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48C3E24C-8FED-F78E-D253-924AAA00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24193B4E-ECD9-49E2-8CF8-619F73D953C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6" r:id="rId1"/>
    <p:sldLayoutId id="2147486233" r:id="rId2"/>
    <p:sldLayoutId id="214748623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7546D80-48EA-1165-98DB-15F7E0EA38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F32C568-746A-11ED-2033-E908924FDD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5AD2-E0CE-C9CB-AFD8-3FB36CE74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E042D91-2537-45BF-9B5D-5194E9127711}" type="datetimeFigureOut">
              <a:rPr lang="en-GB"/>
              <a:pPr>
                <a:defRPr/>
              </a:pPr>
              <a:t>19/09/2025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2A57-ACAB-6D38-89F6-BBF6A060B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5466D-B86D-933D-6656-796F542A1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17E7F8-50DE-4F7B-8A69-6F910E4D4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5" r:id="rId1"/>
    <p:sldLayoutId id="2147486236" r:id="rId2"/>
    <p:sldLayoutId id="2147486237" r:id="rId3"/>
    <p:sldLayoutId id="2147486238" r:id="rId4"/>
    <p:sldLayoutId id="2147486239" r:id="rId5"/>
    <p:sldLayoutId id="2147486240" r:id="rId6"/>
    <p:sldLayoutId id="2147486241" r:id="rId7"/>
    <p:sldLayoutId id="2147486242" r:id="rId8"/>
    <p:sldLayoutId id="2147486243" r:id="rId9"/>
    <p:sldLayoutId id="2147486244" r:id="rId10"/>
    <p:sldLayoutId id="21474862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tp.3gpp.org/Information/WORK_PLAN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hyperlink" Target="mailto:LISTSERV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Information/WORK_PLAN/Description_Releases/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4855F26-489D-BEF7-060A-F875D3FBF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9133" y="1101050"/>
            <a:ext cx="6149975" cy="14287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3GPP Work Plan</a:t>
            </a:r>
          </a:p>
          <a:p>
            <a:pPr algn="ctr">
              <a:defRPr/>
            </a:pPr>
            <a:r>
              <a:rPr lang="en-GB" sz="36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Review at Plenary #109</a:t>
            </a:r>
          </a:p>
          <a:p>
            <a:pPr algn="ctr">
              <a:defRPr/>
            </a:pP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926DF14B-5213-7D16-82DF-45C25D8F4BC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MCC / Work Plan Manager (A. Sultan)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Review of the Work Plan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for:	Information</a:t>
            </a: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FA3994A6-7195-0692-D702-83BDBF86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000" y="2330451"/>
            <a:ext cx="675927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Review based on the latest available version of the Work Plan, available at: </a:t>
            </a:r>
            <a:r>
              <a:rPr lang="en-GB" altLang="en-US" sz="900" i="1" dirty="0">
                <a:latin typeface="Arial" panose="020B0604020202020204" pitchFamily="34" charset="0"/>
                <a:hlinkClick r:id="rId4"/>
              </a:rPr>
              <a:t>https://ftp.3gpp.org/Information/WORK_PLAN</a:t>
            </a: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Includes: 	- the progress on all WIDs, as indicated in the WG Chairs’ reports (CT &amp; SA) and in the Status Report (RAN), 	- the new WIDs proposed by SA/CT WGs to this TSG (will be removed if not TSG-approved)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Does not include: - the company-proposed WIDs proposed/approved at this TSG, the revised WID/SID during this TSG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5BCC69-0BBB-FFFF-CA27-0C8171CACE9F}"/>
              </a:ext>
            </a:extLst>
          </p:cNvPr>
          <p:cNvSpPr txBox="1"/>
          <p:nvPr/>
        </p:nvSpPr>
        <p:spPr>
          <a:xfrm>
            <a:off x="1418449" y="3292779"/>
            <a:ext cx="5370512" cy="70802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Warnings :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This review is a high-level view of the 3GPP progress. It is based on the 3GPP Work Plan, a continuously updated document.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Some misalignments might temporarily appear on some individual items.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Some WG cannot progress because of reasons beyond their control (e.g. dependencies with other groups).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These slides shall not be used to judge the “efficiency” of whatever WG.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9FE2EA07-2F46-97FA-2113-FFD61E02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7" y="4779963"/>
            <a:ext cx="8879753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1B78462D-99E9-3720-5CF1-5E79CAB60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6389" y="457647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</a:t>
            </a:r>
            <a:r>
              <a:rPr lang="en-GB" altLang="en-US" sz="800">
                <a:latin typeface="Arial" panose="020B0604020202020204" pitchFamily="34" charset="0"/>
              </a:rPr>
              <a:t>3GPP 2025</a:t>
            </a:r>
            <a:endParaRPr lang="en-GB" altLang="en-US" sz="800" dirty="0">
              <a:latin typeface="Arial" panose="020B0604020202020204" pitchFamily="34" charset="0"/>
            </a:endParaRPr>
          </a:p>
        </p:txBody>
      </p:sp>
      <p:sp>
        <p:nvSpPr>
          <p:cNvPr id="6" name="TextBox 8">
            <a:extLst>
              <a:ext uri="{FF2B5EF4-FFF2-40B4-BE49-F238E27FC236}">
                <a16:creationId xmlns:a16="http://schemas.microsoft.com/office/drawing/2014/main" id="{E7430CFF-B6A8-F0E3-5069-E233E8AE6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7" y="4773613"/>
            <a:ext cx="8699068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SP-251279/CP-252255 - </a:t>
            </a:r>
            <a:r>
              <a:rPr lang="en-GB" altLang="en-US" sz="1100" dirty="0">
                <a:solidFill>
                  <a:schemeClr val="bg1"/>
                </a:solidFill>
                <a:latin typeface="Arial" panose="020B0604020202020204" pitchFamily="34" charset="0"/>
              </a:rPr>
              <a:t>3GPP TSG#109, 15 -19 September 2025, Beijing, China</a:t>
            </a:r>
            <a:endParaRPr lang="en-GB" alt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225546-866D-91B1-9687-485B5DD9B99D}"/>
              </a:ext>
            </a:extLst>
          </p:cNvPr>
          <p:cNvSpPr txBox="1"/>
          <p:nvPr/>
        </p:nvSpPr>
        <p:spPr>
          <a:xfrm>
            <a:off x="7047172" y="3491587"/>
            <a:ext cx="189987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highlight>
                  <a:srgbClr val="00FF00"/>
                </a:highlight>
              </a:rPr>
              <a:t>Green highlig</a:t>
            </a:r>
            <a:r>
              <a:rPr lang="en-GB" dirty="0"/>
              <a:t>ht: good news</a:t>
            </a:r>
          </a:p>
          <a:p>
            <a:r>
              <a:rPr lang="en-GB" dirty="0">
                <a:highlight>
                  <a:srgbClr val="FFFF00"/>
                </a:highlight>
              </a:rPr>
              <a:t>Yellow highlight</a:t>
            </a:r>
            <a:r>
              <a:rPr lang="en-GB" dirty="0"/>
              <a:t>: to be clarified</a:t>
            </a:r>
          </a:p>
          <a:p>
            <a:r>
              <a:rPr lang="en-GB" dirty="0">
                <a:highlight>
                  <a:srgbClr val="00FFFF"/>
                </a:highlight>
              </a:rPr>
              <a:t>Cyan highlight</a:t>
            </a:r>
            <a:r>
              <a:rPr lang="en-GB" dirty="0"/>
              <a:t>: other highlight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Release 20: introduction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933" y="1454462"/>
            <a:ext cx="8873067" cy="3622675"/>
          </a:xfrm>
        </p:spPr>
        <p:txBody>
          <a:bodyPr/>
          <a:lstStyle/>
          <a:p>
            <a:r>
              <a:rPr lang="en-US" altLang="en-US" sz="1800" dirty="0"/>
              <a:t>Rel-20 has 2 components: “Rel-20_5GA” and “Rel-20_6G” (or “Rel-20_FS_6G”)</a:t>
            </a:r>
          </a:p>
          <a:p>
            <a:pPr lvl="1"/>
            <a:r>
              <a:rPr lang="en-US" altLang="en-US" sz="1400" dirty="0"/>
              <a:t>Rel-20_5GA covers 5GA studies and normative; </a:t>
            </a:r>
          </a:p>
          <a:p>
            <a:pPr lvl="1"/>
            <a:r>
              <a:rPr lang="en-US" altLang="en-US" sz="1400" dirty="0"/>
              <a:t>Rel-20_6G covers 6G studies only (6G normative in Rel-21)</a:t>
            </a:r>
          </a:p>
          <a:p>
            <a:pPr lvl="1"/>
            <a:r>
              <a:rPr lang="en-US" altLang="en-US" sz="1400" dirty="0"/>
              <a:t>Up to each TSG/WG how to split their time on each component (e.g. in SA1, it was initially at 50%-50%)</a:t>
            </a:r>
          </a:p>
          <a:p>
            <a:pPr lvl="3"/>
            <a:endParaRPr lang="en-GB" altLang="en-US" sz="1200" i="1" dirty="0"/>
          </a:p>
          <a:p>
            <a:pPr lvl="2"/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893322574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20396" y="1048536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8849" y="4805319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74512" y="1632089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3271526" y="162769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1544327" y="1631288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E382B73F-88FF-5032-62B2-366A77A8E999}"/>
              </a:ext>
            </a:extLst>
          </p:cNvPr>
          <p:cNvSpPr/>
          <p:nvPr/>
        </p:nvSpPr>
        <p:spPr bwMode="auto">
          <a:xfrm>
            <a:off x="6293546" y="2101824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C7198510-45BD-C822-BE2D-F03B2E32F4E6}"/>
              </a:ext>
            </a:extLst>
          </p:cNvPr>
          <p:cNvSpPr/>
          <p:nvPr/>
        </p:nvSpPr>
        <p:spPr bwMode="auto">
          <a:xfrm>
            <a:off x="3962402" y="2103591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8D60D298-7107-495C-44F4-2BBB0286BC85}"/>
              </a:ext>
            </a:extLst>
          </p:cNvPr>
          <p:cNvSpPr/>
          <p:nvPr/>
        </p:nvSpPr>
        <p:spPr bwMode="auto">
          <a:xfrm>
            <a:off x="5849566" y="3773900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38" name="Chevron 60">
            <a:extLst>
              <a:ext uri="{FF2B5EF4-FFF2-40B4-BE49-F238E27FC236}">
                <a16:creationId xmlns:a16="http://schemas.microsoft.com/office/drawing/2014/main" id="{45312065-6CBD-33B4-1D64-1C5F55E68AA2}"/>
              </a:ext>
            </a:extLst>
          </p:cNvPr>
          <p:cNvSpPr/>
          <p:nvPr/>
        </p:nvSpPr>
        <p:spPr bwMode="auto">
          <a:xfrm>
            <a:off x="4050792" y="2969821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23AA6E87-D2AB-0497-606D-17BBDD9C183D}"/>
              </a:ext>
            </a:extLst>
          </p:cNvPr>
          <p:cNvSpPr/>
          <p:nvPr/>
        </p:nvSpPr>
        <p:spPr bwMode="auto">
          <a:xfrm>
            <a:off x="4608576" y="3379976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3" name="Chevron 60">
            <a:extLst>
              <a:ext uri="{FF2B5EF4-FFF2-40B4-BE49-F238E27FC236}">
                <a16:creationId xmlns:a16="http://schemas.microsoft.com/office/drawing/2014/main" id="{5AB410C4-DC1B-63D4-AFC3-C2F711FCDC67}"/>
              </a:ext>
            </a:extLst>
          </p:cNvPr>
          <p:cNvSpPr/>
          <p:nvPr/>
        </p:nvSpPr>
        <p:spPr bwMode="auto">
          <a:xfrm>
            <a:off x="5107098" y="2627233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9248" name="Chevron 60">
            <a:extLst>
              <a:ext uri="{FF2B5EF4-FFF2-40B4-BE49-F238E27FC236}">
                <a16:creationId xmlns:a16="http://schemas.microsoft.com/office/drawing/2014/main" id="{F94E59AC-70F6-5A8F-3EB3-2B4249484BEC}"/>
              </a:ext>
            </a:extLst>
          </p:cNvPr>
          <p:cNvSpPr/>
          <p:nvPr/>
        </p:nvSpPr>
        <p:spPr bwMode="auto">
          <a:xfrm>
            <a:off x="8155093" y="3366773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0801A27C-E3C7-61B4-5E0A-B7DBCAE7D26C}"/>
              </a:ext>
            </a:extLst>
          </p:cNvPr>
          <p:cNvSpPr/>
          <p:nvPr/>
        </p:nvSpPr>
        <p:spPr bwMode="auto">
          <a:xfrm>
            <a:off x="4019978" y="2627112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26C68756-CB67-71B5-669C-291289081C71}"/>
              </a:ext>
            </a:extLst>
          </p:cNvPr>
          <p:cNvSpPr/>
          <p:nvPr/>
        </p:nvSpPr>
        <p:spPr bwMode="auto">
          <a:xfrm>
            <a:off x="8026401" y="3760918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0152" y="8701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78" name="TextBox 1">
            <a:extLst>
              <a:ext uri="{FF2B5EF4-FFF2-40B4-BE49-F238E27FC236}">
                <a16:creationId xmlns:a16="http://schemas.microsoft.com/office/drawing/2014/main" id="{CF6A2905-F4DE-1498-E4D8-5E3F014078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4057" y="2788623"/>
            <a:ext cx="1164115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5GA RAN &amp;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8" name="Chevron 60">
            <a:extLst>
              <a:ext uri="{FF2B5EF4-FFF2-40B4-BE49-F238E27FC236}">
                <a16:creationId xmlns:a16="http://schemas.microsoft.com/office/drawing/2014/main" id="{765309B4-C20D-E3CA-BC5E-8C5C94A10B75}"/>
              </a:ext>
            </a:extLst>
          </p:cNvPr>
          <p:cNvSpPr/>
          <p:nvPr/>
        </p:nvSpPr>
        <p:spPr bwMode="auto">
          <a:xfrm>
            <a:off x="3109902" y="2624161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1D3D89B8-10CC-C600-4FF8-5B710925B907}"/>
              </a:ext>
            </a:extLst>
          </p:cNvPr>
          <p:cNvSpPr/>
          <p:nvPr/>
        </p:nvSpPr>
        <p:spPr bwMode="auto">
          <a:xfrm>
            <a:off x="3130684" y="2118470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5" name="Diamond 4">
            <a:extLst>
              <a:ext uri="{FF2B5EF4-FFF2-40B4-BE49-F238E27FC236}">
                <a16:creationId xmlns:a16="http://schemas.microsoft.com/office/drawing/2014/main" id="{8FE051C0-2980-E985-6597-88FCBCF0929F}"/>
              </a:ext>
            </a:extLst>
          </p:cNvPr>
          <p:cNvSpPr/>
          <p:nvPr/>
        </p:nvSpPr>
        <p:spPr bwMode="auto">
          <a:xfrm>
            <a:off x="2568633" y="2310938"/>
            <a:ext cx="407324" cy="440574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7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Chevron 60">
            <a:extLst>
              <a:ext uri="{FF2B5EF4-FFF2-40B4-BE49-F238E27FC236}">
                <a16:creationId xmlns:a16="http://schemas.microsoft.com/office/drawing/2014/main" id="{9F25CC0C-59BA-41BB-C23F-17A14B698188}"/>
              </a:ext>
            </a:extLst>
          </p:cNvPr>
          <p:cNvSpPr/>
          <p:nvPr/>
        </p:nvSpPr>
        <p:spPr bwMode="auto">
          <a:xfrm>
            <a:off x="5246566" y="3782608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20552430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691767"/>
            <a:ext cx="8605837" cy="1085827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Stage 1: </a:t>
            </a:r>
          </a:p>
          <a:p>
            <a:pPr marL="739815" lvl="1" indent="-341313">
              <a:defRPr/>
            </a:pPr>
            <a:r>
              <a:rPr lang="en-US" altLang="en-US" sz="1600" dirty="0"/>
              <a:t>Frozen in June 2025</a:t>
            </a:r>
          </a:p>
          <a:p>
            <a:pPr marL="1139865" lvl="2" indent="-341313">
              <a:defRPr/>
            </a:pPr>
            <a:r>
              <a:rPr lang="en-US" altLang="en-US" sz="1200" dirty="0"/>
              <a:t>including now the FRMCS_Ph6-REQ (for which there was an exception in June)</a:t>
            </a:r>
          </a:p>
          <a:p>
            <a:pPr marL="1139865" lvl="2" indent="-341313">
              <a:defRPr/>
            </a:pPr>
            <a:endParaRPr lang="en-US" altLang="en-US" sz="2000" dirty="0"/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 txBox="1">
            <a:spLocks/>
          </p:cNvSpPr>
          <p:nvPr/>
        </p:nvSpPr>
        <p:spPr bwMode="auto">
          <a:xfrm>
            <a:off x="358477" y="1905798"/>
            <a:ext cx="8605837" cy="1436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>
              <a:defRPr/>
            </a:pPr>
            <a:r>
              <a:rPr lang="en-US" altLang="en-US" sz="2000" kern="0" dirty="0"/>
              <a:t>Stage 2 in SA2 and SA6: </a:t>
            </a:r>
          </a:p>
          <a:p>
            <a:pPr marL="739815" lvl="1" indent="-341313">
              <a:defRPr/>
            </a:pPr>
            <a:r>
              <a:rPr lang="en-US" altLang="en-US" sz="1600" kern="0" dirty="0"/>
              <a:t>SID approval getting stable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Studies</a:t>
            </a:r>
            <a:r>
              <a:rPr lang="en-US" altLang="en-US" sz="1600" b="1" kern="0" dirty="0"/>
              <a:t>: 21 studies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 = 36 % </a:t>
            </a:r>
            <a:r>
              <a:rPr lang="en-US" altLang="en-US" sz="1600" kern="0" dirty="0"/>
              <a:t>(not significant at previous TSG)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Normative</a:t>
            </a:r>
            <a:r>
              <a:rPr lang="en-US" altLang="en-US" sz="1600" b="1" kern="0" dirty="0"/>
              <a:t>: </a:t>
            </a:r>
            <a:r>
              <a:rPr lang="en-US" altLang="en-US" sz="1600" b="1" u="sng" kern="0" dirty="0"/>
              <a:t>8 items so far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 = 18 % </a:t>
            </a:r>
            <a:r>
              <a:rPr lang="en-US" altLang="en-US" sz="1600" kern="0" dirty="0"/>
              <a:t>(not significant at previous TSG)</a:t>
            </a:r>
          </a:p>
          <a:p>
            <a:pPr marL="739815" lvl="1" indent="-341313">
              <a:defRPr/>
            </a:pPr>
            <a:endParaRPr lang="en-US" altLang="en-US" sz="1600" kern="0" dirty="0"/>
          </a:p>
          <a:p>
            <a:pPr marL="739815" lvl="1" indent="-341313">
              <a:defRPr/>
            </a:pPr>
            <a:endParaRPr lang="en-US" altLang="en-US" sz="1100" kern="0" dirty="0"/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D69648B8-22EC-1E6D-2532-7485CF9B9187}"/>
              </a:ext>
            </a:extLst>
          </p:cNvPr>
          <p:cNvSpPr txBox="1">
            <a:spLocks/>
          </p:cNvSpPr>
          <p:nvPr/>
        </p:nvSpPr>
        <p:spPr bwMode="auto">
          <a:xfrm>
            <a:off x="269081" y="3470958"/>
            <a:ext cx="8605837" cy="884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273" indent="-341313">
              <a:defRPr/>
            </a:pPr>
            <a:r>
              <a:rPr lang="en-US" altLang="en-US" sz="2000" kern="0" dirty="0"/>
              <a:t>RAN: 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RAN WG SIDs/WIDs approved at RAN#108</a:t>
            </a:r>
          </a:p>
          <a:p>
            <a:pPr marL="1139825" lvl="2" indent="-341313">
              <a:defRPr/>
            </a:pPr>
            <a:r>
              <a:rPr lang="en-US" altLang="en-US" sz="1200" kern="0" dirty="0"/>
              <a:t>Studies</a:t>
            </a:r>
            <a:r>
              <a:rPr lang="en-US" altLang="en-US" sz="1200" b="1" kern="0" dirty="0"/>
              <a:t>: 4 studies</a:t>
            </a:r>
            <a:r>
              <a:rPr lang="en-US" altLang="en-US" sz="1200" kern="0" dirty="0"/>
              <a:t>, </a:t>
            </a:r>
            <a:r>
              <a:rPr lang="en-US" altLang="en-US" sz="1200" b="1" kern="0" dirty="0"/>
              <a:t>OCI = 10 % </a:t>
            </a:r>
            <a:r>
              <a:rPr lang="en-US" altLang="en-US" sz="1200" kern="0" dirty="0"/>
              <a:t>(not significant at previous TSG)</a:t>
            </a:r>
          </a:p>
          <a:p>
            <a:pPr marL="1139825" lvl="2" indent="-341313">
              <a:defRPr/>
            </a:pPr>
            <a:r>
              <a:rPr lang="en-US" altLang="en-US" sz="1200" kern="0" dirty="0"/>
              <a:t>Normative</a:t>
            </a:r>
            <a:r>
              <a:rPr lang="en-US" altLang="en-US" sz="1200" b="1" kern="0" dirty="0"/>
              <a:t>: </a:t>
            </a:r>
            <a:r>
              <a:rPr lang="en-US" altLang="en-US" sz="1200" b="1" u="sng" kern="0" dirty="0"/>
              <a:t>19 items so far</a:t>
            </a:r>
            <a:r>
              <a:rPr lang="en-US" altLang="en-US" sz="1200" kern="0" dirty="0"/>
              <a:t>, work just starting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RAN4 WIDs approval has been finalized at RAN#109 (9 WIDs)</a:t>
            </a:r>
          </a:p>
        </p:txBody>
      </p:sp>
    </p:spTree>
    <p:extLst>
      <p:ext uri="{BB962C8B-B14F-4D97-AF65-F5344CB8AC3E}">
        <p14:creationId xmlns:p14="http://schemas.microsoft.com/office/powerpoint/2010/main" val="3698809958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280CDD-470E-2C01-50EC-87ABBE16E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5966" y="74174"/>
            <a:ext cx="8744153" cy="503000"/>
          </a:xfrm>
          <a:solidFill>
            <a:schemeClr val="bg1"/>
          </a:solidFill>
        </p:spPr>
        <p:txBody>
          <a:bodyPr/>
          <a:lstStyle/>
          <a:p>
            <a:r>
              <a:rPr lang="en-GB" altLang="en-US" dirty="0"/>
              <a:t>Release 20 5GA progress overview (2/2)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DB2143-6F6E-65BD-5929-EC59ED13E1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183" y="1121923"/>
            <a:ext cx="8388350" cy="3311390"/>
          </a:xfrm>
        </p:spPr>
        <p:txBody>
          <a:bodyPr/>
          <a:lstStyle/>
          <a:p>
            <a:r>
              <a:rPr lang="en-GB" sz="1800" dirty="0"/>
              <a:t>Rel-20 5GA SA3/4/5 activities:</a:t>
            </a:r>
          </a:p>
          <a:p>
            <a:pPr marL="739775" lvl="1" indent="-341313">
              <a:defRPr/>
            </a:pPr>
            <a:r>
              <a:rPr lang="en-US" altLang="en-US" sz="1400" dirty="0"/>
              <a:t>Studies</a:t>
            </a:r>
            <a:r>
              <a:rPr lang="en-US" altLang="en-US" sz="1400" b="1" dirty="0"/>
              <a:t>: 15 studies</a:t>
            </a:r>
            <a:r>
              <a:rPr lang="en-US" altLang="en-US" sz="1400" dirty="0"/>
              <a:t>, </a:t>
            </a:r>
            <a:r>
              <a:rPr lang="en-US" altLang="en-US" sz="1400" b="1" dirty="0"/>
              <a:t>OCI = 14 % </a:t>
            </a:r>
            <a:r>
              <a:rPr lang="en-US" altLang="en-US" sz="1400" dirty="0"/>
              <a:t>(not significant at previous TSG)</a:t>
            </a:r>
          </a:p>
          <a:p>
            <a:pPr marL="739775" lvl="1" indent="-341313">
              <a:defRPr/>
            </a:pPr>
            <a:r>
              <a:rPr lang="en-US" altLang="en-US" sz="1400" dirty="0"/>
              <a:t>Normative</a:t>
            </a:r>
            <a:r>
              <a:rPr lang="en-US" altLang="en-US" sz="1400" b="1" dirty="0"/>
              <a:t>: </a:t>
            </a:r>
            <a:r>
              <a:rPr lang="en-US" altLang="en-US" sz="1400" b="1" u="sng" dirty="0"/>
              <a:t>9 items so far</a:t>
            </a:r>
            <a:r>
              <a:rPr lang="en-US" altLang="en-US" sz="1400" dirty="0"/>
              <a:t>, </a:t>
            </a:r>
            <a:r>
              <a:rPr lang="en-US" altLang="en-US" sz="1400" b="1" dirty="0"/>
              <a:t>OCI = 18 % </a:t>
            </a:r>
            <a:r>
              <a:rPr lang="en-US" altLang="en-US" sz="1400" dirty="0"/>
              <a:t>(not significant at previous TSG)</a:t>
            </a:r>
          </a:p>
          <a:p>
            <a:pPr marL="341273" indent="-341313">
              <a:defRPr/>
            </a:pPr>
            <a:r>
              <a:rPr lang="en-US" altLang="en-US" sz="1800" dirty="0"/>
              <a:t>Rel-20 5GA Stage 3 in CT </a:t>
            </a:r>
            <a:r>
              <a:rPr lang="en-US" altLang="en-US" sz="1400" dirty="0"/>
              <a:t>(from CP-252253/2252)</a:t>
            </a:r>
            <a:r>
              <a:rPr lang="en-US" altLang="en-US" sz="1800" dirty="0"/>
              <a:t>: </a:t>
            </a:r>
          </a:p>
          <a:p>
            <a:pPr marL="739775" lvl="1" indent="-341313">
              <a:defRPr/>
            </a:pPr>
            <a:r>
              <a:rPr lang="en-US" altLang="en-US" sz="1400" dirty="0"/>
              <a:t>not started, to be started in Q1 2026 </a:t>
            </a:r>
          </a:p>
          <a:p>
            <a:pPr marL="739775" lvl="1" indent="-341313">
              <a:defRPr/>
            </a:pPr>
            <a:r>
              <a:rPr lang="en-US" altLang="en-US" sz="1400" dirty="0"/>
              <a:t>Rel-20 timeline to be used about 50%-50% between 5GA topics and FS_6G topics</a:t>
            </a:r>
          </a:p>
          <a:p>
            <a:pPr lvl="2"/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138627087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85840" y="1033168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8454" y="4842695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3803" y="2417398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4738255" y="4721462"/>
            <a:ext cx="1120678" cy="1834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350EBDED-2AAF-158F-80CB-DEAAEA111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765" y="1643824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 SA1 on IMT-2030 </a:t>
            </a:r>
            <a:r>
              <a:rPr lang="en-GB" altLang="en-US" sz="700" b="1" dirty="0">
                <a:latin typeface="Montserrat" panose="00000500000000000000" pitchFamily="50" charset="0"/>
              </a:rPr>
              <a:t>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2035392" y="1376533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5" name="Chevron 60">
            <a:extLst>
              <a:ext uri="{FF2B5EF4-FFF2-40B4-BE49-F238E27FC236}">
                <a16:creationId xmlns:a16="http://schemas.microsoft.com/office/drawing/2014/main" id="{9772A3F5-EE99-B673-A6CB-BF15F057A1FD}"/>
              </a:ext>
            </a:extLst>
          </p:cNvPr>
          <p:cNvSpPr/>
          <p:nvPr/>
        </p:nvSpPr>
        <p:spPr bwMode="auto">
          <a:xfrm>
            <a:off x="1374987" y="1383197"/>
            <a:ext cx="833121" cy="21928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5" name="Chevron 60">
            <a:extLst>
              <a:ext uri="{FF2B5EF4-FFF2-40B4-BE49-F238E27FC236}">
                <a16:creationId xmlns:a16="http://schemas.microsoft.com/office/drawing/2014/main" id="{5985ECF7-20BF-200E-8F19-EA178CFE7DB5}"/>
              </a:ext>
            </a:extLst>
          </p:cNvPr>
          <p:cNvSpPr/>
          <p:nvPr/>
        </p:nvSpPr>
        <p:spPr bwMode="auto">
          <a:xfrm>
            <a:off x="2133600" y="1777350"/>
            <a:ext cx="690880" cy="29125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2736427" y="1811376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3474721" y="2208861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4034790" y="3103142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3908214" y="2720179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5791200" y="4698155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65" name="Thought Bubble: Cloud 9264">
            <a:extLst>
              <a:ext uri="{FF2B5EF4-FFF2-40B4-BE49-F238E27FC236}">
                <a16:creationId xmlns:a16="http://schemas.microsoft.com/office/drawing/2014/main" id="{AF2A54D2-8579-81B9-4303-4D6D537198DD}"/>
              </a:ext>
            </a:extLst>
          </p:cNvPr>
          <p:cNvSpPr/>
          <p:nvPr/>
        </p:nvSpPr>
        <p:spPr bwMode="auto">
          <a:xfrm>
            <a:off x="4085890" y="4188501"/>
            <a:ext cx="1608028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32B622FC-0D4E-F8E6-3A5E-D4F5FF2BBFCD}"/>
              </a:ext>
            </a:extLst>
          </p:cNvPr>
          <p:cNvSpPr/>
          <p:nvPr/>
        </p:nvSpPr>
        <p:spPr bwMode="auto">
          <a:xfrm>
            <a:off x="3435926" y="2708076"/>
            <a:ext cx="623455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276" name="TextBox 9275">
            <a:extLst>
              <a:ext uri="{FF2B5EF4-FFF2-40B4-BE49-F238E27FC236}">
                <a16:creationId xmlns:a16="http://schemas.microsoft.com/office/drawing/2014/main" id="{9E629B9B-1D33-4DD0-424D-CB4E78B9D692}"/>
              </a:ext>
            </a:extLst>
          </p:cNvPr>
          <p:cNvSpPr txBox="1"/>
          <p:nvPr/>
        </p:nvSpPr>
        <p:spPr>
          <a:xfrm>
            <a:off x="3739766" y="4288095"/>
            <a:ext cx="193469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SA4/5-OAM/6 6G SID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4610101" y="3897723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BFC11874-F820-8555-F3DD-56E344F97992}"/>
              </a:ext>
            </a:extLst>
          </p:cNvPr>
          <p:cNvSpPr/>
          <p:nvPr/>
        </p:nvSpPr>
        <p:spPr bwMode="auto">
          <a:xfrm>
            <a:off x="7624304" y="2706666"/>
            <a:ext cx="5507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42539E43-96F0-9559-F463-14054C88F1A1}"/>
              </a:ext>
            </a:extLst>
          </p:cNvPr>
          <p:cNvSpPr/>
          <p:nvPr/>
        </p:nvSpPr>
        <p:spPr bwMode="auto">
          <a:xfrm>
            <a:off x="8031859" y="4693513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1A40ADE-56D9-03FA-B64E-D3B3C09433EC}"/>
              </a:ext>
            </a:extLst>
          </p:cNvPr>
          <p:cNvSpPr txBox="1"/>
          <p:nvPr/>
        </p:nvSpPr>
        <p:spPr>
          <a:xfrm>
            <a:off x="7943958" y="4719669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5548" y="6107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6" name="Thought Bubble: Cloud 17485">
            <a:extLst>
              <a:ext uri="{FF2B5EF4-FFF2-40B4-BE49-F238E27FC236}">
                <a16:creationId xmlns:a16="http://schemas.microsoft.com/office/drawing/2014/main" id="{792365C6-8D04-F809-6D83-D9ACC9D85E2F}"/>
              </a:ext>
            </a:extLst>
          </p:cNvPr>
          <p:cNvSpPr/>
          <p:nvPr/>
        </p:nvSpPr>
        <p:spPr bwMode="auto">
          <a:xfrm>
            <a:off x="5781745" y="4165803"/>
            <a:ext cx="3063940" cy="379530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487" name="TextBox 17486">
            <a:extLst>
              <a:ext uri="{FF2B5EF4-FFF2-40B4-BE49-F238E27FC236}">
                <a16:creationId xmlns:a16="http://schemas.microsoft.com/office/drawing/2014/main" id="{F324507F-A6B6-4653-BB1F-A28D265EE087}"/>
              </a:ext>
            </a:extLst>
          </p:cNvPr>
          <p:cNvSpPr txBox="1"/>
          <p:nvPr/>
        </p:nvSpPr>
        <p:spPr>
          <a:xfrm>
            <a:off x="5910868" y="4232972"/>
            <a:ext cx="262353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SA4/5-OAM/6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TBD</a:t>
            </a:r>
          </a:p>
        </p:txBody>
      </p:sp>
      <p:sp>
        <p:nvSpPr>
          <p:cNvPr id="7" name="Diamond 6">
            <a:extLst>
              <a:ext uri="{FF2B5EF4-FFF2-40B4-BE49-F238E27FC236}">
                <a16:creationId xmlns:a16="http://schemas.microsoft.com/office/drawing/2014/main" id="{39F60788-131E-40AC-E519-12453045979F}"/>
              </a:ext>
            </a:extLst>
          </p:cNvPr>
          <p:cNvSpPr/>
          <p:nvPr/>
        </p:nvSpPr>
        <p:spPr bwMode="auto">
          <a:xfrm>
            <a:off x="1088968" y="1288473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1" name="Diamond 10">
            <a:extLst>
              <a:ext uri="{FF2B5EF4-FFF2-40B4-BE49-F238E27FC236}">
                <a16:creationId xmlns:a16="http://schemas.microsoft.com/office/drawing/2014/main" id="{62450251-581F-AC42-EE56-5A5A08FCD844}"/>
              </a:ext>
            </a:extLst>
          </p:cNvPr>
          <p:cNvSpPr/>
          <p:nvPr/>
        </p:nvSpPr>
        <p:spPr bwMode="auto">
          <a:xfrm>
            <a:off x="3205683" y="2102874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6D46EA41-9F42-4B30-CF84-8814DC9E0FDE}"/>
              </a:ext>
            </a:extLst>
          </p:cNvPr>
          <p:cNvSpPr txBox="1"/>
          <p:nvPr/>
        </p:nvSpPr>
        <p:spPr>
          <a:xfrm>
            <a:off x="369312" y="4570441"/>
            <a:ext cx="4572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1000" dirty="0">
                <a:solidFill>
                  <a:srgbClr val="FF0000"/>
                </a:solidFill>
                <a:highlight>
                  <a:srgbClr val="FFFF00"/>
                </a:highlight>
              </a:rPr>
              <a:t>Several Dates yet to be clarified/defined for several groups</a:t>
            </a:r>
            <a:endParaRPr lang="en-US" altLang="en-US" sz="9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CD4EB3E-7179-6912-F151-0BFE6008E9D9}"/>
              </a:ext>
            </a:extLst>
          </p:cNvPr>
          <p:cNvSpPr txBox="1"/>
          <p:nvPr/>
        </p:nvSpPr>
        <p:spPr>
          <a:xfrm>
            <a:off x="7617944" y="2425427"/>
            <a:ext cx="59056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1000" dirty="0">
                <a:solidFill>
                  <a:srgbClr val="FF0000"/>
                </a:solidFill>
                <a:highlight>
                  <a:srgbClr val="FFFF00"/>
                </a:highlight>
              </a:rPr>
              <a:t>TBD</a:t>
            </a:r>
            <a:endParaRPr lang="en-US" altLang="en-US" sz="9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4ED5304-56FA-38C8-FDBF-696EA2A1EC0F}"/>
              </a:ext>
            </a:extLst>
          </p:cNvPr>
          <p:cNvSpPr txBox="1"/>
          <p:nvPr/>
        </p:nvSpPr>
        <p:spPr>
          <a:xfrm>
            <a:off x="4691125" y="4422030"/>
            <a:ext cx="59056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1000" dirty="0">
                <a:solidFill>
                  <a:srgbClr val="FF0000"/>
                </a:solidFill>
                <a:highlight>
                  <a:srgbClr val="FFFF00"/>
                </a:highlight>
              </a:rPr>
              <a:t>TBD</a:t>
            </a:r>
            <a:endParaRPr lang="en-US" altLang="en-US" sz="9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93A7B51-FDD5-12B4-D75B-EC4DD1245D15}"/>
              </a:ext>
            </a:extLst>
          </p:cNvPr>
          <p:cNvSpPr txBox="1"/>
          <p:nvPr/>
        </p:nvSpPr>
        <p:spPr>
          <a:xfrm>
            <a:off x="7096910" y="4381226"/>
            <a:ext cx="59056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1000" dirty="0">
                <a:solidFill>
                  <a:srgbClr val="FF0000"/>
                </a:solidFill>
                <a:highlight>
                  <a:srgbClr val="FFFF00"/>
                </a:highlight>
              </a:rPr>
              <a:t>TBD</a:t>
            </a:r>
            <a:endParaRPr lang="en-US" altLang="en-US" sz="9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86304CC-AA15-1900-8F79-40BE5149FD41}"/>
              </a:ext>
            </a:extLst>
          </p:cNvPr>
          <p:cNvSpPr txBox="1"/>
          <p:nvPr/>
        </p:nvSpPr>
        <p:spPr>
          <a:xfrm>
            <a:off x="8243076" y="4816509"/>
            <a:ext cx="59056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1000" dirty="0">
                <a:solidFill>
                  <a:srgbClr val="FF0000"/>
                </a:solidFill>
                <a:highlight>
                  <a:srgbClr val="FFFF00"/>
                </a:highlight>
              </a:rPr>
              <a:t>TBD</a:t>
            </a:r>
            <a:endParaRPr lang="en-US" altLang="en-US" sz="9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2FB50B7E-932E-2661-5C2E-45A0C0931DFE}"/>
              </a:ext>
            </a:extLst>
          </p:cNvPr>
          <p:cNvSpPr/>
          <p:nvPr/>
        </p:nvSpPr>
        <p:spPr bwMode="auto">
          <a:xfrm>
            <a:off x="3865195" y="3445033"/>
            <a:ext cx="623455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 &amp; SA5-CH6G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31" name="Chevron 60">
            <a:extLst>
              <a:ext uri="{FF2B5EF4-FFF2-40B4-BE49-F238E27FC236}">
                <a16:creationId xmlns:a16="http://schemas.microsoft.com/office/drawing/2014/main" id="{D656F65B-5C9D-E1CF-EE89-5D709FD2CA2D}"/>
              </a:ext>
            </a:extLst>
          </p:cNvPr>
          <p:cNvSpPr/>
          <p:nvPr/>
        </p:nvSpPr>
        <p:spPr bwMode="auto">
          <a:xfrm>
            <a:off x="4488650" y="3406868"/>
            <a:ext cx="4399598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474" name="Chevron 60">
            <a:extLst>
              <a:ext uri="{FF2B5EF4-FFF2-40B4-BE49-F238E27FC236}">
                <a16:creationId xmlns:a16="http://schemas.microsoft.com/office/drawing/2014/main" id="{E6640E0F-E431-986E-9407-CCCC320A5989}"/>
              </a:ext>
            </a:extLst>
          </p:cNvPr>
          <p:cNvSpPr/>
          <p:nvPr/>
        </p:nvSpPr>
        <p:spPr bwMode="auto">
          <a:xfrm>
            <a:off x="4567723" y="3648958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SA5-CH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478" name="Chevron 60">
            <a:extLst>
              <a:ext uri="{FF2B5EF4-FFF2-40B4-BE49-F238E27FC236}">
                <a16:creationId xmlns:a16="http://schemas.microsoft.com/office/drawing/2014/main" id="{0C509D52-03A8-EE01-EB32-8D0A125540CD}"/>
              </a:ext>
            </a:extLst>
          </p:cNvPr>
          <p:cNvSpPr/>
          <p:nvPr/>
        </p:nvSpPr>
        <p:spPr bwMode="auto">
          <a:xfrm>
            <a:off x="8283813" y="3635445"/>
            <a:ext cx="5507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7479" name="TextBox 17478">
            <a:extLst>
              <a:ext uri="{FF2B5EF4-FFF2-40B4-BE49-F238E27FC236}">
                <a16:creationId xmlns:a16="http://schemas.microsoft.com/office/drawing/2014/main" id="{613ABEE7-B101-DB1A-AAA4-D1D4D832658D}"/>
              </a:ext>
            </a:extLst>
          </p:cNvPr>
          <p:cNvSpPr txBox="1"/>
          <p:nvPr/>
        </p:nvSpPr>
        <p:spPr>
          <a:xfrm>
            <a:off x="8100767" y="3631461"/>
            <a:ext cx="59056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1000" dirty="0">
                <a:solidFill>
                  <a:srgbClr val="FF0000"/>
                </a:solidFill>
                <a:highlight>
                  <a:srgbClr val="FFFF00"/>
                </a:highlight>
              </a:rPr>
              <a:t>TBD</a:t>
            </a:r>
            <a:endParaRPr lang="en-US" altLang="en-US" sz="9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12445749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DCFD77-5F0E-8161-3451-92CC51747D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2F38D47D-969A-B0B2-4631-5F50ED1E1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49" y="15875"/>
            <a:ext cx="7330999" cy="547688"/>
          </a:xfrm>
        </p:spPr>
        <p:txBody>
          <a:bodyPr/>
          <a:lstStyle/>
          <a:p>
            <a:r>
              <a:rPr lang="en-GB" altLang="en-US" dirty="0"/>
              <a:t>Release 20 FS_6G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B23A5434-5AD3-6B9C-A765-72A77F731C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399" y="563563"/>
            <a:ext cx="8839200" cy="2189238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000" dirty="0"/>
              <a:t>Reminder: no normative work on 6G in Rel-20 (only studies)</a:t>
            </a:r>
          </a:p>
          <a:p>
            <a:pPr marL="341273" indent="-341313">
              <a:defRPr/>
            </a:pPr>
            <a:r>
              <a:rPr lang="en-US" altLang="en-US" sz="2000" dirty="0"/>
              <a:t>Several groups have now started working on 6G:</a:t>
            </a:r>
          </a:p>
          <a:p>
            <a:pPr marL="739775" lvl="1" indent="-341313">
              <a:defRPr/>
            </a:pPr>
            <a:endParaRPr lang="en-GB" altLang="en-US" sz="1600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C7671543-6A86-C1B3-4419-149A99CAB9B3}"/>
              </a:ext>
            </a:extLst>
          </p:cNvPr>
          <p:cNvSpPr txBox="1">
            <a:spLocks/>
          </p:cNvSpPr>
          <p:nvPr/>
        </p:nvSpPr>
        <p:spPr bwMode="auto">
          <a:xfrm>
            <a:off x="152399" y="2955010"/>
            <a:ext cx="8589265" cy="437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indent="-342900">
              <a:defRPr/>
            </a:pPr>
            <a:r>
              <a:rPr lang="en-US" altLang="en-US" sz="2000" dirty="0"/>
              <a:t>Most advanced ones are: </a:t>
            </a:r>
          </a:p>
          <a:p>
            <a:pPr marL="741402" lvl="1" indent="-342900">
              <a:defRPr/>
            </a:pPr>
            <a:r>
              <a:rPr lang="en-US" altLang="en-US" sz="1600" dirty="0"/>
              <a:t>SA1’s TR 22.870 on FS_6G_REQ, now at 77%, targeted for March 2026 </a:t>
            </a:r>
          </a:p>
          <a:p>
            <a:pPr marL="741402" lvl="1" indent="-342900">
              <a:defRPr/>
            </a:pPr>
            <a:r>
              <a:rPr lang="en-US" altLang="en-US" sz="1600" dirty="0"/>
              <a:t>RAN Plenary’s </a:t>
            </a:r>
            <a:r>
              <a:rPr lang="en-US" sz="1600" dirty="0"/>
              <a:t>TR 38.914</a:t>
            </a:r>
            <a:r>
              <a:rPr lang="en-US" altLang="en-US" sz="1600" dirty="0"/>
              <a:t> on Study on 6G Radio, now 10% complete, targeted for June 2026</a:t>
            </a:r>
          </a:p>
          <a:p>
            <a:pPr marL="341273" indent="-341313">
              <a:defRPr/>
            </a:pPr>
            <a:r>
              <a:rPr lang="en-US" altLang="en-US" sz="2000" dirty="0"/>
              <a:t>Cross-TSG topics already identified on:</a:t>
            </a:r>
          </a:p>
          <a:p>
            <a:pPr marL="739775" lvl="1" indent="-341313">
              <a:defRPr/>
            </a:pPr>
            <a:r>
              <a:rPr lang="en-US" altLang="en-US" sz="1600" dirty="0"/>
              <a:t>6G Requirements (RAN and SA1)</a:t>
            </a:r>
          </a:p>
          <a:p>
            <a:pPr marL="739775" lvl="1" indent="-341313">
              <a:defRPr/>
            </a:pPr>
            <a:r>
              <a:rPr lang="en-US" altLang="en-US" sz="1600" dirty="0"/>
              <a:t>6G Migration (RAN and SA2)</a:t>
            </a:r>
          </a:p>
          <a:p>
            <a:pPr marL="739775" lvl="1" indent="-341313">
              <a:defRPr/>
            </a:pPr>
            <a:r>
              <a:rPr lang="en-US" altLang="en-US" sz="1600" dirty="0"/>
              <a:t>6G Security (RAN2 and SA3)</a:t>
            </a:r>
            <a:endParaRPr lang="en-GB" sz="105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A5DC315-2E21-045B-9F79-630F4B999E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7865041"/>
              </p:ext>
            </p:extLst>
          </p:nvPr>
        </p:nvGraphicFramePr>
        <p:xfrm>
          <a:off x="592530" y="1415122"/>
          <a:ext cx="7834579" cy="1473200"/>
        </p:xfrm>
        <a:graphic>
          <a:graphicData uri="http://schemas.openxmlformats.org/drawingml/2006/table">
            <a:tbl>
              <a:tblPr/>
              <a:tblGrid>
                <a:gridCol w="737372">
                  <a:extLst>
                    <a:ext uri="{9D8B030D-6E8A-4147-A177-3AD203B41FA5}">
                      <a16:colId xmlns:a16="http://schemas.microsoft.com/office/drawing/2014/main" val="834856562"/>
                    </a:ext>
                  </a:extLst>
                </a:gridCol>
                <a:gridCol w="4301338">
                  <a:extLst>
                    <a:ext uri="{9D8B030D-6E8A-4147-A177-3AD203B41FA5}">
                      <a16:colId xmlns:a16="http://schemas.microsoft.com/office/drawing/2014/main" val="3646951685"/>
                    </a:ext>
                  </a:extLst>
                </a:gridCol>
                <a:gridCol w="1505468">
                  <a:extLst>
                    <a:ext uri="{9D8B030D-6E8A-4147-A177-3AD203B41FA5}">
                      <a16:colId xmlns:a16="http://schemas.microsoft.com/office/drawing/2014/main" val="1391568397"/>
                    </a:ext>
                  </a:extLst>
                </a:gridCol>
                <a:gridCol w="553029">
                  <a:extLst>
                    <a:ext uri="{9D8B030D-6E8A-4147-A177-3AD203B41FA5}">
                      <a16:colId xmlns:a16="http://schemas.microsoft.com/office/drawing/2014/main" val="770738095"/>
                    </a:ext>
                  </a:extLst>
                </a:gridCol>
                <a:gridCol w="737372">
                  <a:extLst>
                    <a:ext uri="{9D8B030D-6E8A-4147-A177-3AD203B41FA5}">
                      <a16:colId xmlns:a16="http://schemas.microsoft.com/office/drawing/2014/main" val="2386527096"/>
                    </a:ext>
                  </a:extLst>
                </a:gridCol>
              </a:tblGrid>
              <a:tr h="18415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Unique_ID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1" i="1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Name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Acronym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WG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6667702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Rel-20 6G Studies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445273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1050110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on 6G Use Cases and Service Requirements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FS_6G_REQ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5746527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1080057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on Architecture for 6G System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FS_6G_ARC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9318085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1060079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on 6G Scenarios and Requirements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FS_6G_RAN_Scen_Req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4554306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1080064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on Modernization of Specification Format and Procedures for 6G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FS_6GSpecs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1051417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1080072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on 6G Radio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FS_6G_Radio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8090019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1090013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on Charging Aspects of 6G System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FS_6G_CH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S5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484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1510294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43B8DF-41B7-3946-B3B6-E2B0E4187B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32FF5-1ACE-EEAC-D441-A6F211338B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5966" y="74174"/>
            <a:ext cx="8744153" cy="503000"/>
          </a:xfrm>
          <a:solidFill>
            <a:schemeClr val="bg1"/>
          </a:solidFill>
        </p:spPr>
        <p:txBody>
          <a:bodyPr/>
          <a:lstStyle/>
          <a:p>
            <a:r>
              <a:rPr lang="en-GB" altLang="en-US" dirty="0"/>
              <a:t>Release 20 FS_6G progress overview (2/2)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94D869-17F4-8A08-075C-1D60CE340F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5607" y="577174"/>
            <a:ext cx="8563372" cy="3950208"/>
          </a:xfrm>
        </p:spPr>
        <p:txBody>
          <a:bodyPr/>
          <a:lstStyle/>
          <a:p>
            <a:r>
              <a:rPr lang="en-GB" sz="2000" dirty="0"/>
              <a:t>Rel-20 FS_6G Stage 2 (SA2/SA6) activities:</a:t>
            </a:r>
          </a:p>
          <a:p>
            <a:pPr marL="739775" lvl="1" indent="-341313">
              <a:defRPr/>
            </a:pPr>
            <a:r>
              <a:rPr lang="en-US" altLang="en-US" sz="1600" dirty="0"/>
              <a:t>SA2: SIDs approved at TSG#108, Technical work started, </a:t>
            </a:r>
            <a:r>
              <a:rPr lang="en-US" altLang="en-US" sz="1600" dirty="0">
                <a:highlight>
                  <a:srgbClr val="FFFF00"/>
                </a:highlight>
              </a:rPr>
              <a:t>target completion date to be clarified (Dec 26 or Mar 27?) </a:t>
            </a:r>
          </a:p>
          <a:p>
            <a:pPr marL="739775" lvl="1" indent="-341313">
              <a:defRPr/>
            </a:pPr>
            <a:r>
              <a:rPr lang="en-US" altLang="en-US" sz="1600" dirty="0"/>
              <a:t>SA6: SID targeted to be presented to TSG#110, </a:t>
            </a:r>
            <a:r>
              <a:rPr lang="en-US" altLang="en-US" sz="1600" dirty="0">
                <a:highlight>
                  <a:srgbClr val="FFFF00"/>
                </a:highlight>
              </a:rPr>
              <a:t>target completion date to be set</a:t>
            </a:r>
          </a:p>
          <a:p>
            <a:r>
              <a:rPr lang="en-GB" sz="2000" dirty="0"/>
              <a:t>Rel-20 FS_6G SA3/5-CH activities:</a:t>
            </a:r>
          </a:p>
          <a:p>
            <a:pPr marL="739775" lvl="1" indent="-341313">
              <a:defRPr/>
            </a:pPr>
            <a:r>
              <a:rPr lang="en-US" altLang="en-US" sz="1600" dirty="0"/>
              <a:t>SIDs approved at TSG#109</a:t>
            </a:r>
          </a:p>
          <a:p>
            <a:pPr marL="739775" lvl="1" indent="-341313">
              <a:defRPr/>
            </a:pPr>
            <a:r>
              <a:rPr lang="en-US" altLang="en-US" sz="1600" dirty="0"/>
              <a:t>Completion: June 2027 for SA3, </a:t>
            </a:r>
            <a:r>
              <a:rPr lang="en-US" altLang="en-US" sz="1600" dirty="0">
                <a:highlight>
                  <a:srgbClr val="FFFF00"/>
                </a:highlight>
              </a:rPr>
              <a:t>March or June 27</a:t>
            </a:r>
            <a:r>
              <a:rPr lang="en-US" altLang="en-US" sz="1600" dirty="0"/>
              <a:t> for SA5-CH</a:t>
            </a:r>
          </a:p>
          <a:p>
            <a:pPr marL="739775" lvl="1" indent="-341313">
              <a:defRPr/>
            </a:pPr>
            <a:r>
              <a:rPr lang="en-US" altLang="en-US" sz="1600" dirty="0"/>
              <a:t>Timeline for SIDs approval and for target completion date to be set</a:t>
            </a:r>
          </a:p>
          <a:p>
            <a:r>
              <a:rPr lang="en-GB" sz="2000" dirty="0"/>
              <a:t>Rel-20 FS_6G SA4/5-OAM activities:</a:t>
            </a:r>
          </a:p>
          <a:p>
            <a:pPr marL="739775" lvl="1" indent="-341313">
              <a:defRPr/>
            </a:pPr>
            <a:r>
              <a:rPr lang="en-US" altLang="en-US" sz="1600" dirty="0"/>
              <a:t>SIDs yet to be presented/approved by TSG, Technical work not started</a:t>
            </a:r>
          </a:p>
          <a:p>
            <a:pPr marL="739775" lvl="1" indent="-341313">
              <a:defRPr/>
            </a:pPr>
            <a:r>
              <a:rPr lang="en-US" altLang="en-US" sz="1600" dirty="0">
                <a:highlight>
                  <a:srgbClr val="FFFF00"/>
                </a:highlight>
              </a:rPr>
              <a:t>Timeline for SIDs approval and for target completion date to be set</a:t>
            </a:r>
          </a:p>
          <a:p>
            <a:pPr marL="341273" indent="-341313">
              <a:defRPr/>
            </a:pPr>
            <a:r>
              <a:rPr lang="en-US" altLang="en-US" sz="2000" dirty="0"/>
              <a:t>Rel-20 FS_6G Stage 3 in CT </a:t>
            </a:r>
            <a:r>
              <a:rPr lang="en-US" altLang="en-US" sz="1600" dirty="0"/>
              <a:t>(from CP-252253/2252)</a:t>
            </a:r>
            <a:r>
              <a:rPr lang="en-US" altLang="en-US" sz="2000" dirty="0"/>
              <a:t>: </a:t>
            </a:r>
          </a:p>
          <a:p>
            <a:pPr marL="739775" lvl="1" indent="-341313">
              <a:defRPr/>
            </a:pPr>
            <a:r>
              <a:rPr lang="en-US" altLang="en-US" sz="1600" dirty="0"/>
              <a:t>not started, </a:t>
            </a:r>
            <a:r>
              <a:rPr lang="en-US" altLang="en-US" sz="1800" dirty="0"/>
              <a:t>to be started in Q4 2025 </a:t>
            </a:r>
          </a:p>
          <a:p>
            <a:pPr marL="739775" lvl="1" indent="-341313">
              <a:defRPr/>
            </a:pPr>
            <a:r>
              <a:rPr lang="en-US" altLang="en-US" sz="1800" dirty="0"/>
              <a:t>Rel-20 timeline to be used about 50%-50% between 5GA topics and FS_6G topics</a:t>
            </a:r>
          </a:p>
        </p:txBody>
      </p:sp>
    </p:spTree>
    <p:extLst>
      <p:ext uri="{BB962C8B-B14F-4D97-AF65-F5344CB8AC3E}">
        <p14:creationId xmlns:p14="http://schemas.microsoft.com/office/powerpoint/2010/main" val="613636166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b="1" i="1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21975987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123" y="1510453"/>
            <a:ext cx="8637587" cy="3271520"/>
          </a:xfrm>
        </p:spPr>
        <p:txBody>
          <a:bodyPr/>
          <a:lstStyle/>
          <a:p>
            <a:r>
              <a:rPr lang="en-GB" altLang="en-US" sz="1800" dirty="0"/>
              <a:t>Release 21 is the release for submission to IMT-2030*, aka 6G</a:t>
            </a:r>
          </a:p>
          <a:p>
            <a:r>
              <a:rPr lang="en-GB" altLang="en-US" sz="1800" dirty="0"/>
              <a:t>This implies that 3GPP (normative) work will be submitted to ITU-R before 2030 </a:t>
            </a:r>
          </a:p>
          <a:p>
            <a:pPr lvl="1"/>
            <a:r>
              <a:rPr lang="en-GB" altLang="en-US" sz="1400" dirty="0"/>
              <a:t>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 date is no earlier than March 2029</a:t>
            </a:r>
          </a:p>
          <a:p>
            <a:r>
              <a:rPr lang="en-US" altLang="en-US" sz="1800" dirty="0"/>
              <a:t>Release 21 Freezing dates and other milestones TBD:</a:t>
            </a:r>
          </a:p>
          <a:p>
            <a:pPr lvl="1"/>
            <a:r>
              <a:rPr lang="en-GB" altLang="en-US" sz="1400" dirty="0"/>
              <a:t>Previous decision: “Rel-21 timeline is to be decided no later than June 2026”</a:t>
            </a:r>
          </a:p>
          <a:p>
            <a:pPr lvl="1"/>
            <a:r>
              <a:rPr lang="en-GB" altLang="en-US" sz="1400" dirty="0"/>
              <a:t>But some groups (SA1, RAN Plenary) would have already finished their Rel-20 work by that time</a:t>
            </a:r>
          </a:p>
          <a:p>
            <a:pPr lvl="1"/>
            <a:r>
              <a:rPr lang="en-GB" altLang="en-US" sz="1400" dirty="0">
                <a:highlight>
                  <a:srgbClr val="FFFF00"/>
                </a:highlight>
              </a:rPr>
              <a:t>Quite urgent to define the timeline for them</a:t>
            </a:r>
            <a:endParaRPr lang="en-US" altLang="en-US" sz="1800" dirty="0">
              <a:highlight>
                <a:srgbClr val="FFFF00"/>
              </a:highlight>
            </a:endParaRPr>
          </a:p>
          <a:p>
            <a:pPr lvl="1"/>
            <a:endParaRPr lang="en-US" altLang="en-US" sz="1800" dirty="0"/>
          </a:p>
          <a:p>
            <a:pPr lvl="1"/>
            <a:endParaRPr lang="en-US" altLang="en-US" sz="1800" dirty="0"/>
          </a:p>
          <a:p>
            <a:pPr marL="0" indent="0">
              <a:buNone/>
            </a:pPr>
            <a:r>
              <a:rPr lang="en-GB" altLang="en-US" sz="1600" i="1" dirty="0"/>
              <a:t>Note that, as usual in 3GPP, previous Generations will in parallel continue to be maintained &amp; enhanced in Rel-21 and after</a:t>
            </a:r>
            <a:endParaRPr lang="en-US" altLang="en-US" sz="1600" i="1" dirty="0"/>
          </a:p>
          <a:p>
            <a:endParaRPr lang="en-US" altLang="en-US" sz="1800" dirty="0"/>
          </a:p>
          <a:p>
            <a:endParaRPr lang="en-US" altLang="en-US" sz="1100" dirty="0"/>
          </a:p>
          <a:p>
            <a:endParaRPr lang="en-US" altLang="en-US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352D4F-3E0F-EECC-7746-2A63689FF90F}"/>
              </a:ext>
            </a:extLst>
          </p:cNvPr>
          <p:cNvSpPr txBox="1"/>
          <p:nvPr/>
        </p:nvSpPr>
        <p:spPr>
          <a:xfrm>
            <a:off x="396238" y="4795679"/>
            <a:ext cx="378968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source: TSG#103-endorsed </a:t>
            </a:r>
            <a:r>
              <a:rPr lang="en-GB" altLang="en-US" sz="900" dirty="0"/>
              <a:t>CT-240307/SP-240458/RP-240823</a:t>
            </a:r>
          </a:p>
        </p:txBody>
      </p:sp>
    </p:spTree>
    <p:extLst>
      <p:ext uri="{BB962C8B-B14F-4D97-AF65-F5344CB8AC3E}">
        <p14:creationId xmlns:p14="http://schemas.microsoft.com/office/powerpoint/2010/main" val="2541011766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>
          <a:extLst>
            <a:ext uri="{FF2B5EF4-FFF2-40B4-BE49-F238E27FC236}">
              <a16:creationId xmlns:a16="http://schemas.microsoft.com/office/drawing/2014/main" id="{B006CEB2-3FE3-B15D-8275-9433F6AC83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0" name="Google Shape;120;p20">
            <a:extLst>
              <a:ext uri="{FF2B5EF4-FFF2-40B4-BE49-F238E27FC236}">
                <a16:creationId xmlns:a16="http://schemas.microsoft.com/office/drawing/2014/main" id="{E06F7613-0708-08D7-69AD-B11611824C56}"/>
              </a:ext>
            </a:extLst>
          </p:cNvPr>
          <p:cNvCxnSpPr>
            <a:cxnSpLocks/>
            <a:stCxn id="145" idx="1"/>
            <a:endCxn id="103" idx="3"/>
          </p:cNvCxnSpPr>
          <p:nvPr/>
        </p:nvCxnSpPr>
        <p:spPr>
          <a:xfrm>
            <a:off x="90344" y="816947"/>
            <a:ext cx="8974174" cy="0"/>
          </a:xfrm>
          <a:prstGeom prst="straightConnector1">
            <a:avLst/>
          </a:prstGeom>
          <a:noFill/>
          <a:ln w="9525" cap="flat" cmpd="sng">
            <a:solidFill>
              <a:srgbClr val="98B954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21" name="Google Shape;121;p20">
            <a:extLst>
              <a:ext uri="{FF2B5EF4-FFF2-40B4-BE49-F238E27FC236}">
                <a16:creationId xmlns:a16="http://schemas.microsoft.com/office/drawing/2014/main" id="{194109D8-1D0E-96B3-3BC9-ED506B206296}"/>
              </a:ext>
            </a:extLst>
          </p:cNvPr>
          <p:cNvSpPr txBox="1"/>
          <p:nvPr/>
        </p:nvSpPr>
        <p:spPr>
          <a:xfrm>
            <a:off x="1689031" y="158187"/>
            <a:ext cx="4928814" cy="38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>
              <a:defRPr sz="3200" b="1">
                <a:solidFill>
                  <a:srgbClr val="FF0000"/>
                </a:solidFill>
                <a:latin typeface="+mj-lt"/>
                <a:cs typeface="ＭＳ Ｐゴシック" charset="0"/>
              </a:defRPr>
            </a:lvl1pPr>
            <a:lvl2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2pPr>
            <a:lvl3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3pPr>
            <a:lvl4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4pPr>
            <a:lvl5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5pPr>
            <a:lvl6pPr marL="457148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2800" dirty="0">
                <a:sym typeface="Montserrat"/>
              </a:rPr>
              <a:t>Discussion on Rel-21 timeline</a:t>
            </a:r>
            <a:endParaRPr sz="2800" dirty="0">
              <a:sym typeface="Montserrat"/>
            </a:endParaRPr>
          </a:p>
        </p:txBody>
      </p:sp>
      <p:cxnSp>
        <p:nvCxnSpPr>
          <p:cNvPr id="126" name="Google Shape;126;p20">
            <a:extLst>
              <a:ext uri="{FF2B5EF4-FFF2-40B4-BE49-F238E27FC236}">
                <a16:creationId xmlns:a16="http://schemas.microsoft.com/office/drawing/2014/main" id="{A7F50CD7-CA2F-9516-F4AF-34C4A3F950B2}"/>
              </a:ext>
            </a:extLst>
          </p:cNvPr>
          <p:cNvCxnSpPr/>
          <p:nvPr/>
        </p:nvCxnSpPr>
        <p:spPr>
          <a:xfrm>
            <a:off x="4165568" y="1159535"/>
            <a:ext cx="0" cy="3806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7" name="Google Shape;127;p20">
            <a:extLst>
              <a:ext uri="{FF2B5EF4-FFF2-40B4-BE49-F238E27FC236}">
                <a16:creationId xmlns:a16="http://schemas.microsoft.com/office/drawing/2014/main" id="{57220CFF-32C4-FE44-0D30-8E11C3A02AD1}"/>
              </a:ext>
            </a:extLst>
          </p:cNvPr>
          <p:cNvCxnSpPr/>
          <p:nvPr/>
        </p:nvCxnSpPr>
        <p:spPr>
          <a:xfrm>
            <a:off x="2922556" y="1159535"/>
            <a:ext cx="0" cy="37530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8" name="Google Shape;128;p20">
            <a:extLst>
              <a:ext uri="{FF2B5EF4-FFF2-40B4-BE49-F238E27FC236}">
                <a16:creationId xmlns:a16="http://schemas.microsoft.com/office/drawing/2014/main" id="{93FD4171-C4E0-A11D-0822-123460637E5E}"/>
              </a:ext>
            </a:extLst>
          </p:cNvPr>
          <p:cNvCxnSpPr/>
          <p:nvPr/>
        </p:nvCxnSpPr>
        <p:spPr>
          <a:xfrm>
            <a:off x="1530318" y="115953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9" name="Google Shape;129;p20">
            <a:extLst>
              <a:ext uri="{FF2B5EF4-FFF2-40B4-BE49-F238E27FC236}">
                <a16:creationId xmlns:a16="http://schemas.microsoft.com/office/drawing/2014/main" id="{D4DAAA86-EBB2-4D8A-E06F-7FA8C30EBBD8}"/>
              </a:ext>
            </a:extLst>
          </p:cNvPr>
          <p:cNvCxnSpPr/>
          <p:nvPr/>
        </p:nvCxnSpPr>
        <p:spPr>
          <a:xfrm>
            <a:off x="2227231" y="115953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0" name="Google Shape;130;p20">
            <a:extLst>
              <a:ext uri="{FF2B5EF4-FFF2-40B4-BE49-F238E27FC236}">
                <a16:creationId xmlns:a16="http://schemas.microsoft.com/office/drawing/2014/main" id="{4B9BB5A7-1814-9575-664C-42AA663D7B86}"/>
              </a:ext>
            </a:extLst>
          </p:cNvPr>
          <p:cNvCxnSpPr/>
          <p:nvPr/>
        </p:nvCxnSpPr>
        <p:spPr>
          <a:xfrm>
            <a:off x="219043" y="130131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1" name="Google Shape;131;p20">
            <a:extLst>
              <a:ext uri="{FF2B5EF4-FFF2-40B4-BE49-F238E27FC236}">
                <a16:creationId xmlns:a16="http://schemas.microsoft.com/office/drawing/2014/main" id="{0C127A51-9F7A-571E-9061-84C3E36460F8}"/>
              </a:ext>
            </a:extLst>
          </p:cNvPr>
          <p:cNvCxnSpPr/>
          <p:nvPr/>
        </p:nvCxnSpPr>
        <p:spPr>
          <a:xfrm>
            <a:off x="8907749" y="115953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2" name="Google Shape;132;p20">
            <a:extLst>
              <a:ext uri="{FF2B5EF4-FFF2-40B4-BE49-F238E27FC236}">
                <a16:creationId xmlns:a16="http://schemas.microsoft.com/office/drawing/2014/main" id="{ED7B14DA-A87A-C3A4-3F6F-DA1FE4D4B63D}"/>
              </a:ext>
            </a:extLst>
          </p:cNvPr>
          <p:cNvCxnSpPr/>
          <p:nvPr/>
        </p:nvCxnSpPr>
        <p:spPr>
          <a:xfrm>
            <a:off x="4698968" y="1162710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33" name="Google Shape;133;p20">
            <a:extLst>
              <a:ext uri="{FF2B5EF4-FFF2-40B4-BE49-F238E27FC236}">
                <a16:creationId xmlns:a16="http://schemas.microsoft.com/office/drawing/2014/main" id="{83EF8B98-7751-BF4B-38B3-0CE0B89F0FAE}"/>
              </a:ext>
            </a:extLst>
          </p:cNvPr>
          <p:cNvSpPr txBox="1"/>
          <p:nvPr/>
        </p:nvSpPr>
        <p:spPr>
          <a:xfrm>
            <a:off x="5001369" y="1010803"/>
            <a:ext cx="674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TSG#117</a:t>
            </a:r>
            <a:endParaRPr dirty="0"/>
          </a:p>
        </p:txBody>
      </p:sp>
      <p:sp>
        <p:nvSpPr>
          <p:cNvPr id="134" name="Google Shape;134;p20">
            <a:extLst>
              <a:ext uri="{FF2B5EF4-FFF2-40B4-BE49-F238E27FC236}">
                <a16:creationId xmlns:a16="http://schemas.microsoft.com/office/drawing/2014/main" id="{843DC19F-A888-8FA3-8E24-9205F0685905}"/>
              </a:ext>
            </a:extLst>
          </p:cNvPr>
          <p:cNvSpPr txBox="1"/>
          <p:nvPr/>
        </p:nvSpPr>
        <p:spPr>
          <a:xfrm>
            <a:off x="5674469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TSG#118</a:t>
            </a:r>
            <a:endParaRPr dirty="0"/>
          </a:p>
        </p:txBody>
      </p:sp>
      <p:sp>
        <p:nvSpPr>
          <p:cNvPr id="135" name="Google Shape;135;p20">
            <a:extLst>
              <a:ext uri="{FF2B5EF4-FFF2-40B4-BE49-F238E27FC236}">
                <a16:creationId xmlns:a16="http://schemas.microsoft.com/office/drawing/2014/main" id="{CB4B8917-454E-139D-B094-EEF90BB8D877}"/>
              </a:ext>
            </a:extLst>
          </p:cNvPr>
          <p:cNvSpPr txBox="1"/>
          <p:nvPr/>
        </p:nvSpPr>
        <p:spPr>
          <a:xfrm>
            <a:off x="8582854" y="1010803"/>
            <a:ext cx="685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TSG#123</a:t>
            </a:r>
            <a:endParaRPr dirty="0"/>
          </a:p>
        </p:txBody>
      </p:sp>
      <p:sp>
        <p:nvSpPr>
          <p:cNvPr id="136" name="Google Shape;136;p20">
            <a:extLst>
              <a:ext uri="{FF2B5EF4-FFF2-40B4-BE49-F238E27FC236}">
                <a16:creationId xmlns:a16="http://schemas.microsoft.com/office/drawing/2014/main" id="{C4FE7F3D-81A3-E313-468B-49F2906739D3}"/>
              </a:ext>
            </a:extLst>
          </p:cNvPr>
          <p:cNvSpPr txBox="1"/>
          <p:nvPr/>
        </p:nvSpPr>
        <p:spPr>
          <a:xfrm>
            <a:off x="-65119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TSG#109</a:t>
            </a:r>
            <a:endParaRPr dirty="0"/>
          </a:p>
        </p:txBody>
      </p:sp>
      <p:sp>
        <p:nvSpPr>
          <p:cNvPr id="137" name="Google Shape;137;p20">
            <a:extLst>
              <a:ext uri="{FF2B5EF4-FFF2-40B4-BE49-F238E27FC236}">
                <a16:creationId xmlns:a16="http://schemas.microsoft.com/office/drawing/2014/main" id="{AB88FA95-69FA-791D-D7FE-0EAE1D0E8B57}"/>
              </a:ext>
            </a:extLst>
          </p:cNvPr>
          <p:cNvSpPr txBox="1"/>
          <p:nvPr/>
        </p:nvSpPr>
        <p:spPr>
          <a:xfrm>
            <a:off x="506381" y="1010803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TSG#110</a:t>
            </a:r>
            <a:endParaRPr dirty="0"/>
          </a:p>
        </p:txBody>
      </p:sp>
      <p:sp>
        <p:nvSpPr>
          <p:cNvPr id="138" name="Google Shape;138;p20">
            <a:extLst>
              <a:ext uri="{FF2B5EF4-FFF2-40B4-BE49-F238E27FC236}">
                <a16:creationId xmlns:a16="http://schemas.microsoft.com/office/drawing/2014/main" id="{4859A939-B399-F9D0-FEB6-2220A6B2FB69}"/>
              </a:ext>
            </a:extLst>
          </p:cNvPr>
          <p:cNvSpPr txBox="1"/>
          <p:nvPr/>
        </p:nvSpPr>
        <p:spPr>
          <a:xfrm>
            <a:off x="1181068" y="1010803"/>
            <a:ext cx="678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TSG#111</a:t>
            </a:r>
            <a:endParaRPr dirty="0"/>
          </a:p>
        </p:txBody>
      </p:sp>
      <p:sp>
        <p:nvSpPr>
          <p:cNvPr id="139" name="Google Shape;139;p20">
            <a:extLst>
              <a:ext uri="{FF2B5EF4-FFF2-40B4-BE49-F238E27FC236}">
                <a16:creationId xmlns:a16="http://schemas.microsoft.com/office/drawing/2014/main" id="{8E998FCB-28A3-775E-9C31-A792B4953466}"/>
              </a:ext>
            </a:extLst>
          </p:cNvPr>
          <p:cNvSpPr txBox="1"/>
          <p:nvPr/>
        </p:nvSpPr>
        <p:spPr>
          <a:xfrm>
            <a:off x="1838293" y="1010803"/>
            <a:ext cx="682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TSG#112</a:t>
            </a:r>
            <a:endParaRPr dirty="0"/>
          </a:p>
        </p:txBody>
      </p:sp>
      <p:sp>
        <p:nvSpPr>
          <p:cNvPr id="140" name="Google Shape;140;p20">
            <a:extLst>
              <a:ext uri="{FF2B5EF4-FFF2-40B4-BE49-F238E27FC236}">
                <a16:creationId xmlns:a16="http://schemas.microsoft.com/office/drawing/2014/main" id="{C996B709-86F6-E771-B5FD-7A98BFF5D8DD}"/>
              </a:ext>
            </a:extLst>
          </p:cNvPr>
          <p:cNvSpPr txBox="1"/>
          <p:nvPr/>
        </p:nvSpPr>
        <p:spPr>
          <a:xfrm>
            <a:off x="2568543" y="1010803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TSG#113</a:t>
            </a:r>
            <a:endParaRPr dirty="0"/>
          </a:p>
        </p:txBody>
      </p:sp>
      <p:sp>
        <p:nvSpPr>
          <p:cNvPr id="141" name="Google Shape;141;p20">
            <a:extLst>
              <a:ext uri="{FF2B5EF4-FFF2-40B4-BE49-F238E27FC236}">
                <a16:creationId xmlns:a16="http://schemas.microsoft.com/office/drawing/2014/main" id="{8426A876-A4A7-34F6-847C-B2D56882718F}"/>
              </a:ext>
            </a:extLst>
          </p:cNvPr>
          <p:cNvSpPr txBox="1"/>
          <p:nvPr/>
        </p:nvSpPr>
        <p:spPr>
          <a:xfrm>
            <a:off x="3211481" y="1010803"/>
            <a:ext cx="651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TSG#114</a:t>
            </a:r>
            <a:endParaRPr dirty="0"/>
          </a:p>
        </p:txBody>
      </p:sp>
      <p:sp>
        <p:nvSpPr>
          <p:cNvPr id="142" name="Google Shape;142;p20">
            <a:extLst>
              <a:ext uri="{FF2B5EF4-FFF2-40B4-BE49-F238E27FC236}">
                <a16:creationId xmlns:a16="http://schemas.microsoft.com/office/drawing/2014/main" id="{4D48AC02-AA18-826C-7A7B-6A84DFB4997F}"/>
              </a:ext>
            </a:extLst>
          </p:cNvPr>
          <p:cNvSpPr txBox="1"/>
          <p:nvPr/>
        </p:nvSpPr>
        <p:spPr>
          <a:xfrm>
            <a:off x="3778218" y="1010803"/>
            <a:ext cx="615900" cy="215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8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TSG#115</a:t>
            </a:r>
            <a:endParaRPr sz="900" dirty="0"/>
          </a:p>
        </p:txBody>
      </p:sp>
      <p:sp>
        <p:nvSpPr>
          <p:cNvPr id="143" name="Google Shape;143;p20">
            <a:extLst>
              <a:ext uri="{FF2B5EF4-FFF2-40B4-BE49-F238E27FC236}">
                <a16:creationId xmlns:a16="http://schemas.microsoft.com/office/drawing/2014/main" id="{F275D58C-49AF-8E21-AAD3-98C6D88EAB42}"/>
              </a:ext>
            </a:extLst>
          </p:cNvPr>
          <p:cNvSpPr txBox="1"/>
          <p:nvPr/>
        </p:nvSpPr>
        <p:spPr>
          <a:xfrm>
            <a:off x="4359243" y="1010803"/>
            <a:ext cx="6399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TSG#116</a:t>
            </a:r>
            <a:endParaRPr dirty="0"/>
          </a:p>
        </p:txBody>
      </p:sp>
      <p:sp>
        <p:nvSpPr>
          <p:cNvPr id="145" name="Google Shape;145;p20">
            <a:extLst>
              <a:ext uri="{FF2B5EF4-FFF2-40B4-BE49-F238E27FC236}">
                <a16:creationId xmlns:a16="http://schemas.microsoft.com/office/drawing/2014/main" id="{6A998FFE-92EC-4BA2-42E3-424A28F4B96A}"/>
              </a:ext>
            </a:extLst>
          </p:cNvPr>
          <p:cNvSpPr txBox="1"/>
          <p:nvPr/>
        </p:nvSpPr>
        <p:spPr>
          <a:xfrm>
            <a:off x="90344" y="693947"/>
            <a:ext cx="4986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2025</a:t>
            </a:r>
            <a:endParaRPr dirty="0"/>
          </a:p>
        </p:txBody>
      </p:sp>
      <p:sp>
        <p:nvSpPr>
          <p:cNvPr id="146" name="Google Shape;146;p20">
            <a:extLst>
              <a:ext uri="{FF2B5EF4-FFF2-40B4-BE49-F238E27FC236}">
                <a16:creationId xmlns:a16="http://schemas.microsoft.com/office/drawing/2014/main" id="{3993345A-E5F9-07F0-BB1C-EC099769DCE2}"/>
              </a:ext>
            </a:extLst>
          </p:cNvPr>
          <p:cNvSpPr txBox="1"/>
          <p:nvPr/>
        </p:nvSpPr>
        <p:spPr>
          <a:xfrm>
            <a:off x="1962117" y="713940"/>
            <a:ext cx="526925" cy="246181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</a:t>
            </a:r>
            <a:r>
              <a:rPr lang="en-US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6</a:t>
            </a:r>
            <a:endParaRPr dirty="0"/>
          </a:p>
        </p:txBody>
      </p:sp>
      <p:sp>
        <p:nvSpPr>
          <p:cNvPr id="148" name="Google Shape;148;p20">
            <a:extLst>
              <a:ext uri="{FF2B5EF4-FFF2-40B4-BE49-F238E27FC236}">
                <a16:creationId xmlns:a16="http://schemas.microsoft.com/office/drawing/2014/main" id="{7AD9BCDA-56BD-65B8-8E19-C1C92E739117}"/>
              </a:ext>
            </a:extLst>
          </p:cNvPr>
          <p:cNvSpPr txBox="1"/>
          <p:nvPr/>
        </p:nvSpPr>
        <p:spPr>
          <a:xfrm>
            <a:off x="5865908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</a:t>
            </a:r>
            <a:endParaRPr dirty="0"/>
          </a:p>
        </p:txBody>
      </p:sp>
      <p:sp>
        <p:nvSpPr>
          <p:cNvPr id="149" name="Google Shape;149;p20">
            <a:extLst>
              <a:ext uri="{FF2B5EF4-FFF2-40B4-BE49-F238E27FC236}">
                <a16:creationId xmlns:a16="http://schemas.microsoft.com/office/drawing/2014/main" id="{F832F0F7-2F90-D84A-BD5D-A582CDC3F8A9}"/>
              </a:ext>
            </a:extLst>
          </p:cNvPr>
          <p:cNvSpPr txBox="1"/>
          <p:nvPr/>
        </p:nvSpPr>
        <p:spPr>
          <a:xfrm>
            <a:off x="3958545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0" name="Google Shape;150;p20">
            <a:extLst>
              <a:ext uri="{FF2B5EF4-FFF2-40B4-BE49-F238E27FC236}">
                <a16:creationId xmlns:a16="http://schemas.microsoft.com/office/drawing/2014/main" id="{E5B6D424-A891-1C7F-A160-6531BB96D88B}"/>
              </a:ext>
            </a:extLst>
          </p:cNvPr>
          <p:cNvSpPr txBox="1"/>
          <p:nvPr/>
        </p:nvSpPr>
        <p:spPr>
          <a:xfrm>
            <a:off x="1296308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2" name="Google Shape;152;p20">
            <a:extLst>
              <a:ext uri="{FF2B5EF4-FFF2-40B4-BE49-F238E27FC236}">
                <a16:creationId xmlns:a16="http://schemas.microsoft.com/office/drawing/2014/main" id="{8F2E98C1-8540-D6FF-C016-D77CAED7982E}"/>
              </a:ext>
            </a:extLst>
          </p:cNvPr>
          <p:cNvSpPr txBox="1"/>
          <p:nvPr/>
        </p:nvSpPr>
        <p:spPr>
          <a:xfrm>
            <a:off x="2031320" y="1194632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3" name="Google Shape;153;p20">
            <a:extLst>
              <a:ext uri="{FF2B5EF4-FFF2-40B4-BE49-F238E27FC236}">
                <a16:creationId xmlns:a16="http://schemas.microsoft.com/office/drawing/2014/main" id="{4EDA67FC-7895-14C6-134F-9795747EC4DC}"/>
              </a:ext>
            </a:extLst>
          </p:cNvPr>
          <p:cNvSpPr txBox="1"/>
          <p:nvPr/>
        </p:nvSpPr>
        <p:spPr>
          <a:xfrm>
            <a:off x="4533220" y="1194632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4" name="Google Shape;154;p20">
            <a:extLst>
              <a:ext uri="{FF2B5EF4-FFF2-40B4-BE49-F238E27FC236}">
                <a16:creationId xmlns:a16="http://schemas.microsoft.com/office/drawing/2014/main" id="{5DDB14EA-0C22-9E3F-1FAE-1B8AB834FD83}"/>
              </a:ext>
            </a:extLst>
          </p:cNvPr>
          <p:cNvSpPr txBox="1"/>
          <p:nvPr/>
        </p:nvSpPr>
        <p:spPr>
          <a:xfrm>
            <a:off x="92983" y="1194632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 dirty="0"/>
          </a:p>
        </p:txBody>
      </p:sp>
      <p:sp>
        <p:nvSpPr>
          <p:cNvPr id="155" name="Google Shape;155;p20">
            <a:extLst>
              <a:ext uri="{FF2B5EF4-FFF2-40B4-BE49-F238E27FC236}">
                <a16:creationId xmlns:a16="http://schemas.microsoft.com/office/drawing/2014/main" id="{8464CB6E-B176-53D3-1944-DE7AA1B9F4A8}"/>
              </a:ext>
            </a:extLst>
          </p:cNvPr>
          <p:cNvSpPr txBox="1"/>
          <p:nvPr/>
        </p:nvSpPr>
        <p:spPr>
          <a:xfrm>
            <a:off x="2742520" y="1194632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57" name="Google Shape;157;p20">
            <a:extLst>
              <a:ext uri="{FF2B5EF4-FFF2-40B4-BE49-F238E27FC236}">
                <a16:creationId xmlns:a16="http://schemas.microsoft.com/office/drawing/2014/main" id="{409B8B42-8521-EAEC-97D2-418EE164B1DB}"/>
              </a:ext>
            </a:extLst>
          </p:cNvPr>
          <p:cNvSpPr txBox="1"/>
          <p:nvPr/>
        </p:nvSpPr>
        <p:spPr>
          <a:xfrm>
            <a:off x="5168996" y="1194632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 dirty="0"/>
          </a:p>
        </p:txBody>
      </p:sp>
      <p:sp>
        <p:nvSpPr>
          <p:cNvPr id="158" name="Google Shape;158;p20">
            <a:extLst>
              <a:ext uri="{FF2B5EF4-FFF2-40B4-BE49-F238E27FC236}">
                <a16:creationId xmlns:a16="http://schemas.microsoft.com/office/drawing/2014/main" id="{49D878CA-8F40-396C-8B02-582D2CE8209C}"/>
              </a:ext>
            </a:extLst>
          </p:cNvPr>
          <p:cNvSpPr txBox="1"/>
          <p:nvPr/>
        </p:nvSpPr>
        <p:spPr>
          <a:xfrm>
            <a:off x="685120" y="1194632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59" name="Google Shape;159;p20">
            <a:extLst>
              <a:ext uri="{FF2B5EF4-FFF2-40B4-BE49-F238E27FC236}">
                <a16:creationId xmlns:a16="http://schemas.microsoft.com/office/drawing/2014/main" id="{85D78CBE-FCC3-2019-1039-BE62F8B8DC72}"/>
              </a:ext>
            </a:extLst>
          </p:cNvPr>
          <p:cNvSpPr txBox="1"/>
          <p:nvPr/>
        </p:nvSpPr>
        <p:spPr>
          <a:xfrm>
            <a:off x="3383870" y="1194632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60" name="Google Shape;160;p20">
            <a:extLst>
              <a:ext uri="{FF2B5EF4-FFF2-40B4-BE49-F238E27FC236}">
                <a16:creationId xmlns:a16="http://schemas.microsoft.com/office/drawing/2014/main" id="{70C5D8C0-6B3A-D1E6-5ACB-B087BF58561A}"/>
              </a:ext>
            </a:extLst>
          </p:cNvPr>
          <p:cNvSpPr txBox="1"/>
          <p:nvPr/>
        </p:nvSpPr>
        <p:spPr>
          <a:xfrm>
            <a:off x="4456081" y="694890"/>
            <a:ext cx="4920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2027</a:t>
            </a:r>
            <a:endParaRPr dirty="0"/>
          </a:p>
        </p:txBody>
      </p:sp>
      <p:cxnSp>
        <p:nvCxnSpPr>
          <p:cNvPr id="183" name="Google Shape;183;p20">
            <a:extLst>
              <a:ext uri="{FF2B5EF4-FFF2-40B4-BE49-F238E27FC236}">
                <a16:creationId xmlns:a16="http://schemas.microsoft.com/office/drawing/2014/main" id="{6157AD62-C09C-E687-B01C-737B7B3E291F}"/>
              </a:ext>
            </a:extLst>
          </p:cNvPr>
          <p:cNvCxnSpPr>
            <a:cxnSpLocks/>
            <a:stCxn id="158" idx="2"/>
          </p:cNvCxnSpPr>
          <p:nvPr/>
        </p:nvCxnSpPr>
        <p:spPr>
          <a:xfrm>
            <a:off x="877270" y="1394732"/>
            <a:ext cx="1525" cy="3396672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95" name="Google Shape;195;p20">
            <a:extLst>
              <a:ext uri="{FF2B5EF4-FFF2-40B4-BE49-F238E27FC236}">
                <a16:creationId xmlns:a16="http://schemas.microsoft.com/office/drawing/2014/main" id="{F74FCE70-BCAC-7E6B-17C9-166616444D89}"/>
              </a:ext>
            </a:extLst>
          </p:cNvPr>
          <p:cNvCxnSpPr>
            <a:cxnSpLocks/>
            <a:stCxn id="159" idx="2"/>
          </p:cNvCxnSpPr>
          <p:nvPr/>
        </p:nvCxnSpPr>
        <p:spPr>
          <a:xfrm flipH="1">
            <a:off x="3523570" y="1394732"/>
            <a:ext cx="52450" cy="3277609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3" name="Straight Connector 97">
            <a:extLst>
              <a:ext uri="{FF2B5EF4-FFF2-40B4-BE49-F238E27FC236}">
                <a16:creationId xmlns:a16="http://schemas.microsoft.com/office/drawing/2014/main" id="{8F3201FD-706D-763B-86E1-1E56BEC3566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575" y="2833154"/>
            <a:ext cx="9086850" cy="7938"/>
          </a:xfrm>
          <a:prstGeom prst="line">
            <a:avLst/>
          </a:prstGeom>
          <a:noFill/>
          <a:ln w="38100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7" name="TextBox 112">
            <a:extLst>
              <a:ext uri="{FF2B5EF4-FFF2-40B4-BE49-F238E27FC236}">
                <a16:creationId xmlns:a16="http://schemas.microsoft.com/office/drawing/2014/main" id="{5AF8C163-BF70-C275-5E85-8376637DEB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889" y="3766782"/>
            <a:ext cx="20409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(incl. 6G Norm.)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7" name="Google Shape;167;p20">
            <a:extLst>
              <a:ext uri="{FF2B5EF4-FFF2-40B4-BE49-F238E27FC236}">
                <a16:creationId xmlns:a16="http://schemas.microsoft.com/office/drawing/2014/main" id="{4904AB9B-300C-C4C7-5BCD-73741AF81E93}"/>
              </a:ext>
            </a:extLst>
          </p:cNvPr>
          <p:cNvSpPr txBox="1"/>
          <p:nvPr/>
        </p:nvSpPr>
        <p:spPr>
          <a:xfrm>
            <a:off x="-155417" y="4753286"/>
            <a:ext cx="870000" cy="3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Now</a:t>
            </a:r>
            <a:endParaRPr dirty="0">
              <a:solidFill>
                <a:schemeClr val="accent2"/>
              </a:solidFill>
            </a:endParaRPr>
          </a:p>
        </p:txBody>
      </p:sp>
      <p:cxnSp>
        <p:nvCxnSpPr>
          <p:cNvPr id="123" name="Google Shape;123;p20">
            <a:extLst>
              <a:ext uri="{FF2B5EF4-FFF2-40B4-BE49-F238E27FC236}">
                <a16:creationId xmlns:a16="http://schemas.microsoft.com/office/drawing/2014/main" id="{5B33BB7D-2D7D-FCC4-8D92-5828F756519A}"/>
              </a:ext>
            </a:extLst>
          </p:cNvPr>
          <p:cNvCxnSpPr/>
          <p:nvPr/>
        </p:nvCxnSpPr>
        <p:spPr>
          <a:xfrm>
            <a:off x="5388091" y="1224276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68" name="Google Shape;168;p20">
            <a:extLst>
              <a:ext uri="{FF2B5EF4-FFF2-40B4-BE49-F238E27FC236}">
                <a16:creationId xmlns:a16="http://schemas.microsoft.com/office/drawing/2014/main" id="{CFED4A81-82EE-23DB-CDF8-F164122389A1}"/>
              </a:ext>
            </a:extLst>
          </p:cNvPr>
          <p:cNvCxnSpPr>
            <a:cxnSpLocks/>
          </p:cNvCxnSpPr>
          <p:nvPr/>
        </p:nvCxnSpPr>
        <p:spPr>
          <a:xfrm>
            <a:off x="192213" y="1390224"/>
            <a:ext cx="0" cy="3237399"/>
          </a:xfrm>
          <a:prstGeom prst="straightConnector1">
            <a:avLst/>
          </a:prstGeom>
          <a:noFill/>
          <a:ln w="38100" cap="flat" cmpd="sng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</p:cxnSp>
      <p:sp>
        <p:nvSpPr>
          <p:cNvPr id="26" name="Chevron 60">
            <a:extLst>
              <a:ext uri="{FF2B5EF4-FFF2-40B4-BE49-F238E27FC236}">
                <a16:creationId xmlns:a16="http://schemas.microsoft.com/office/drawing/2014/main" id="{243A5A00-7C02-DC23-0A45-C1B2C859F06B}"/>
              </a:ext>
            </a:extLst>
          </p:cNvPr>
          <p:cNvSpPr/>
          <p:nvPr/>
        </p:nvSpPr>
        <p:spPr bwMode="auto">
          <a:xfrm>
            <a:off x="1584441" y="3099075"/>
            <a:ext cx="2387454" cy="215444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Rel-21 Stage 1</a:t>
            </a:r>
          </a:p>
        </p:txBody>
      </p:sp>
      <p:sp>
        <p:nvSpPr>
          <p:cNvPr id="27" name="Thought Bubble: Cloud 26">
            <a:extLst>
              <a:ext uri="{FF2B5EF4-FFF2-40B4-BE49-F238E27FC236}">
                <a16:creationId xmlns:a16="http://schemas.microsoft.com/office/drawing/2014/main" id="{05FCE7CE-187B-95BB-25B3-1300165483D7}"/>
              </a:ext>
            </a:extLst>
          </p:cNvPr>
          <p:cNvSpPr/>
          <p:nvPr/>
        </p:nvSpPr>
        <p:spPr bwMode="auto">
          <a:xfrm>
            <a:off x="3306529" y="3071746"/>
            <a:ext cx="1220088" cy="308912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F5E4AFE-2F99-02AE-32AE-C053E2E80BB5}"/>
              </a:ext>
            </a:extLst>
          </p:cNvPr>
          <p:cNvSpPr txBox="1"/>
          <p:nvPr/>
        </p:nvSpPr>
        <p:spPr>
          <a:xfrm>
            <a:off x="3398140" y="3111922"/>
            <a:ext cx="102647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151" name="Google Shape;151;p20">
            <a:extLst>
              <a:ext uri="{FF2B5EF4-FFF2-40B4-BE49-F238E27FC236}">
                <a16:creationId xmlns:a16="http://schemas.microsoft.com/office/drawing/2014/main" id="{F82C9B22-2DD2-6F6F-FFDA-C175D57B22E3}"/>
              </a:ext>
            </a:extLst>
          </p:cNvPr>
          <p:cNvSpPr txBox="1"/>
          <p:nvPr/>
        </p:nvSpPr>
        <p:spPr>
          <a:xfrm>
            <a:off x="8695618" y="1159535"/>
            <a:ext cx="369900" cy="200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</a:t>
            </a:r>
            <a:endParaRPr dirty="0"/>
          </a:p>
        </p:txBody>
      </p:sp>
      <p:sp>
        <p:nvSpPr>
          <p:cNvPr id="162" name="Google Shape;162;p20">
            <a:extLst>
              <a:ext uri="{FF2B5EF4-FFF2-40B4-BE49-F238E27FC236}">
                <a16:creationId xmlns:a16="http://schemas.microsoft.com/office/drawing/2014/main" id="{6CCF83ED-CEAE-B38A-6CCF-769E7CC3CAFB}"/>
              </a:ext>
            </a:extLst>
          </p:cNvPr>
          <p:cNvSpPr/>
          <p:nvPr/>
        </p:nvSpPr>
        <p:spPr>
          <a:xfrm>
            <a:off x="-65119" y="2239090"/>
            <a:ext cx="4764081" cy="175552"/>
          </a:xfrm>
          <a:prstGeom prst="chevron">
            <a:avLst>
              <a:gd name="adj" fmla="val 21041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1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FS_6G RAN WG</a:t>
            </a:r>
            <a:endParaRPr sz="1400" dirty="0"/>
          </a:p>
        </p:txBody>
      </p:sp>
      <p:sp>
        <p:nvSpPr>
          <p:cNvPr id="205" name="Google Shape;205;p20">
            <a:extLst>
              <a:ext uri="{FF2B5EF4-FFF2-40B4-BE49-F238E27FC236}">
                <a16:creationId xmlns:a16="http://schemas.microsoft.com/office/drawing/2014/main" id="{CDD97EF5-C351-4DAA-C58B-3AD19E3F69D4}"/>
              </a:ext>
            </a:extLst>
          </p:cNvPr>
          <p:cNvSpPr/>
          <p:nvPr/>
        </p:nvSpPr>
        <p:spPr>
          <a:xfrm>
            <a:off x="12656" y="1664468"/>
            <a:ext cx="2181239" cy="197061"/>
          </a:xfrm>
          <a:prstGeom prst="chevron">
            <a:avLst>
              <a:gd name="adj" fmla="val 19723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</a:pPr>
            <a:r>
              <a:rPr lang="en-US" sz="900" b="0" i="1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FS_6G RAN Plenary</a:t>
            </a:r>
          </a:p>
        </p:txBody>
      </p:sp>
      <p:sp>
        <p:nvSpPr>
          <p:cNvPr id="13" name="Chevron 60">
            <a:extLst>
              <a:ext uri="{FF2B5EF4-FFF2-40B4-BE49-F238E27FC236}">
                <a16:creationId xmlns:a16="http://schemas.microsoft.com/office/drawing/2014/main" id="{89301521-442E-0E8D-01B0-086F7CEE6CBA}"/>
              </a:ext>
            </a:extLst>
          </p:cNvPr>
          <p:cNvSpPr/>
          <p:nvPr/>
        </p:nvSpPr>
        <p:spPr bwMode="auto">
          <a:xfrm>
            <a:off x="41243" y="1411322"/>
            <a:ext cx="1476477" cy="15591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30D44878-69FC-E7CA-165D-0C36D260EE5C}"/>
              </a:ext>
            </a:extLst>
          </p:cNvPr>
          <p:cNvSpPr/>
          <p:nvPr/>
        </p:nvSpPr>
        <p:spPr bwMode="auto">
          <a:xfrm>
            <a:off x="-90186" y="1923678"/>
            <a:ext cx="3682728" cy="16331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900" i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8FF6E669-7FCE-06DB-ED18-63134312D632}"/>
              </a:ext>
            </a:extLst>
          </p:cNvPr>
          <p:cNvSpPr/>
          <p:nvPr/>
        </p:nvSpPr>
        <p:spPr bwMode="auto">
          <a:xfrm>
            <a:off x="3543276" y="1908981"/>
            <a:ext cx="518576" cy="21441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600" i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20" name="Chevron 60">
            <a:extLst>
              <a:ext uri="{FF2B5EF4-FFF2-40B4-BE49-F238E27FC236}">
                <a16:creationId xmlns:a16="http://schemas.microsoft.com/office/drawing/2014/main" id="{45DF3A97-F291-8D7E-967B-745104D5A73B}"/>
              </a:ext>
            </a:extLst>
          </p:cNvPr>
          <p:cNvSpPr/>
          <p:nvPr/>
        </p:nvSpPr>
        <p:spPr bwMode="auto">
          <a:xfrm>
            <a:off x="223613" y="2540305"/>
            <a:ext cx="4392806" cy="164818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900" i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  <a:endParaRPr lang="fr-FR" i="1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" name="Thought Bubble: Cloud 20">
            <a:extLst>
              <a:ext uri="{FF2B5EF4-FFF2-40B4-BE49-F238E27FC236}">
                <a16:creationId xmlns:a16="http://schemas.microsoft.com/office/drawing/2014/main" id="{BF71228E-64CC-7082-6EC5-CAFF0B894D1C}"/>
              </a:ext>
            </a:extLst>
          </p:cNvPr>
          <p:cNvSpPr/>
          <p:nvPr/>
        </p:nvSpPr>
        <p:spPr bwMode="auto">
          <a:xfrm>
            <a:off x="4129142" y="2527873"/>
            <a:ext cx="931652" cy="175552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4" name="TextBox 112">
            <a:extLst>
              <a:ext uri="{FF2B5EF4-FFF2-40B4-BE49-F238E27FC236}">
                <a16:creationId xmlns:a16="http://schemas.microsoft.com/office/drawing/2014/main" id="{AB671449-7D3E-D48B-FDD2-E4FD060270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7626" y="1531994"/>
            <a:ext cx="150393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Reminder: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Release 20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FS_6G</a:t>
            </a:r>
            <a:endParaRPr lang="en-GB" altLang="en-US" sz="1600" b="1" dirty="0">
              <a:solidFill>
                <a:schemeClr val="bg1">
                  <a:lumMod val="50000"/>
                </a:schemeClr>
              </a:solidFill>
              <a:latin typeface="Montserrat" panose="000005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6B29C8-DB08-37BE-D29A-EF887E26AF77}"/>
              </a:ext>
            </a:extLst>
          </p:cNvPr>
          <p:cNvSpPr txBox="1"/>
          <p:nvPr/>
        </p:nvSpPr>
        <p:spPr>
          <a:xfrm>
            <a:off x="4068287" y="2513033"/>
            <a:ext cx="1015339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7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29" name="Thought Bubble: Cloud 28">
            <a:extLst>
              <a:ext uri="{FF2B5EF4-FFF2-40B4-BE49-F238E27FC236}">
                <a16:creationId xmlns:a16="http://schemas.microsoft.com/office/drawing/2014/main" id="{1158593A-80C8-69C9-63B5-67D4828EAC9B}"/>
              </a:ext>
            </a:extLst>
          </p:cNvPr>
          <p:cNvSpPr/>
          <p:nvPr/>
        </p:nvSpPr>
        <p:spPr bwMode="auto">
          <a:xfrm>
            <a:off x="2611517" y="3610108"/>
            <a:ext cx="6441759" cy="988122"/>
          </a:xfrm>
          <a:prstGeom prst="cloudCallout">
            <a:avLst>
              <a:gd name="adj1" fmla="val -1577"/>
              <a:gd name="adj2" fmla="val 30526"/>
            </a:avLst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9" name="Google Shape;195;p20">
            <a:extLst>
              <a:ext uri="{FF2B5EF4-FFF2-40B4-BE49-F238E27FC236}">
                <a16:creationId xmlns:a16="http://schemas.microsoft.com/office/drawing/2014/main" id="{A5140874-003A-F69B-18AB-802293E3CF03}"/>
              </a:ext>
            </a:extLst>
          </p:cNvPr>
          <p:cNvCxnSpPr>
            <a:cxnSpLocks/>
          </p:cNvCxnSpPr>
          <p:nvPr/>
        </p:nvCxnSpPr>
        <p:spPr>
          <a:xfrm flipH="1">
            <a:off x="5949041" y="1326494"/>
            <a:ext cx="11239" cy="3467478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1" name="Google Shape;160;p20">
            <a:extLst>
              <a:ext uri="{FF2B5EF4-FFF2-40B4-BE49-F238E27FC236}">
                <a16:creationId xmlns:a16="http://schemas.microsoft.com/office/drawing/2014/main" id="{B9907C47-A1ED-1569-F51D-95D998439ADC}"/>
              </a:ext>
            </a:extLst>
          </p:cNvPr>
          <p:cNvSpPr txBox="1"/>
          <p:nvPr/>
        </p:nvSpPr>
        <p:spPr>
          <a:xfrm>
            <a:off x="6793276" y="713940"/>
            <a:ext cx="4920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2028</a:t>
            </a:r>
            <a:endParaRPr dirty="0"/>
          </a:p>
        </p:txBody>
      </p:sp>
      <p:cxnSp>
        <p:nvCxnSpPr>
          <p:cNvPr id="16" name="Google Shape;126;p20">
            <a:extLst>
              <a:ext uri="{FF2B5EF4-FFF2-40B4-BE49-F238E27FC236}">
                <a16:creationId xmlns:a16="http://schemas.microsoft.com/office/drawing/2014/main" id="{B14D5B85-3ED6-CA33-A306-EB2D67F08257}"/>
              </a:ext>
            </a:extLst>
          </p:cNvPr>
          <p:cNvCxnSpPr/>
          <p:nvPr/>
        </p:nvCxnSpPr>
        <p:spPr>
          <a:xfrm>
            <a:off x="6555691" y="1212622"/>
            <a:ext cx="0" cy="3806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7" name="Google Shape;132;p20">
            <a:extLst>
              <a:ext uri="{FF2B5EF4-FFF2-40B4-BE49-F238E27FC236}">
                <a16:creationId xmlns:a16="http://schemas.microsoft.com/office/drawing/2014/main" id="{8CADE213-1AA8-D537-5BBB-DC3BE02AF57E}"/>
              </a:ext>
            </a:extLst>
          </p:cNvPr>
          <p:cNvCxnSpPr/>
          <p:nvPr/>
        </p:nvCxnSpPr>
        <p:spPr>
          <a:xfrm>
            <a:off x="7089091" y="1215797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8" name="Google Shape;133;p20">
            <a:extLst>
              <a:ext uri="{FF2B5EF4-FFF2-40B4-BE49-F238E27FC236}">
                <a16:creationId xmlns:a16="http://schemas.microsoft.com/office/drawing/2014/main" id="{DDC08A3C-4E48-6D93-A98B-F31E237D17CA}"/>
              </a:ext>
            </a:extLst>
          </p:cNvPr>
          <p:cNvSpPr txBox="1"/>
          <p:nvPr/>
        </p:nvSpPr>
        <p:spPr>
          <a:xfrm>
            <a:off x="7391492" y="1010803"/>
            <a:ext cx="674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TSG#121</a:t>
            </a:r>
            <a:endParaRPr dirty="0"/>
          </a:p>
        </p:txBody>
      </p:sp>
      <p:sp>
        <p:nvSpPr>
          <p:cNvPr id="19" name="Google Shape;134;p20">
            <a:extLst>
              <a:ext uri="{FF2B5EF4-FFF2-40B4-BE49-F238E27FC236}">
                <a16:creationId xmlns:a16="http://schemas.microsoft.com/office/drawing/2014/main" id="{CBE55DA0-1429-3D8A-F995-30F2A6DF70FF}"/>
              </a:ext>
            </a:extLst>
          </p:cNvPr>
          <p:cNvSpPr txBox="1"/>
          <p:nvPr/>
        </p:nvSpPr>
        <p:spPr>
          <a:xfrm>
            <a:off x="8064592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TSG#122</a:t>
            </a:r>
            <a:endParaRPr dirty="0"/>
          </a:p>
        </p:txBody>
      </p:sp>
      <p:sp>
        <p:nvSpPr>
          <p:cNvPr id="22" name="Google Shape;143;p20">
            <a:extLst>
              <a:ext uri="{FF2B5EF4-FFF2-40B4-BE49-F238E27FC236}">
                <a16:creationId xmlns:a16="http://schemas.microsoft.com/office/drawing/2014/main" id="{44493523-3A3A-321C-495E-16E866F05180}"/>
              </a:ext>
            </a:extLst>
          </p:cNvPr>
          <p:cNvSpPr txBox="1"/>
          <p:nvPr/>
        </p:nvSpPr>
        <p:spPr>
          <a:xfrm>
            <a:off x="6749365" y="1010803"/>
            <a:ext cx="718609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TSG#120</a:t>
            </a:r>
            <a:endParaRPr dirty="0"/>
          </a:p>
        </p:txBody>
      </p:sp>
      <p:sp>
        <p:nvSpPr>
          <p:cNvPr id="23" name="Google Shape;148;p20">
            <a:extLst>
              <a:ext uri="{FF2B5EF4-FFF2-40B4-BE49-F238E27FC236}">
                <a16:creationId xmlns:a16="http://schemas.microsoft.com/office/drawing/2014/main" id="{B30DFB6B-4590-FCFB-EBEF-0F97C65EE53B}"/>
              </a:ext>
            </a:extLst>
          </p:cNvPr>
          <p:cNvSpPr txBox="1"/>
          <p:nvPr/>
        </p:nvSpPr>
        <p:spPr>
          <a:xfrm>
            <a:off x="8161650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</a:t>
            </a:r>
            <a:endParaRPr dirty="0"/>
          </a:p>
        </p:txBody>
      </p:sp>
      <p:sp>
        <p:nvSpPr>
          <p:cNvPr id="24" name="Google Shape;149;p20">
            <a:extLst>
              <a:ext uri="{FF2B5EF4-FFF2-40B4-BE49-F238E27FC236}">
                <a16:creationId xmlns:a16="http://schemas.microsoft.com/office/drawing/2014/main" id="{9A234D5F-7953-78BF-E539-889D7F424E63}"/>
              </a:ext>
            </a:extLst>
          </p:cNvPr>
          <p:cNvSpPr txBox="1"/>
          <p:nvPr/>
        </p:nvSpPr>
        <p:spPr>
          <a:xfrm>
            <a:off x="6348668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25" name="Google Shape;153;p20">
            <a:extLst>
              <a:ext uri="{FF2B5EF4-FFF2-40B4-BE49-F238E27FC236}">
                <a16:creationId xmlns:a16="http://schemas.microsoft.com/office/drawing/2014/main" id="{49A4B5CF-2A63-42D3-A412-E00F3A05DE86}"/>
              </a:ext>
            </a:extLst>
          </p:cNvPr>
          <p:cNvSpPr txBox="1"/>
          <p:nvPr/>
        </p:nvSpPr>
        <p:spPr>
          <a:xfrm>
            <a:off x="6923343" y="1194632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30" name="Google Shape;157;p20">
            <a:extLst>
              <a:ext uri="{FF2B5EF4-FFF2-40B4-BE49-F238E27FC236}">
                <a16:creationId xmlns:a16="http://schemas.microsoft.com/office/drawing/2014/main" id="{E6594186-C836-1FE5-E3EC-62BF5F7022DC}"/>
              </a:ext>
            </a:extLst>
          </p:cNvPr>
          <p:cNvSpPr txBox="1"/>
          <p:nvPr/>
        </p:nvSpPr>
        <p:spPr>
          <a:xfrm>
            <a:off x="7559119" y="1194632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 dirty="0"/>
          </a:p>
        </p:txBody>
      </p:sp>
      <p:cxnSp>
        <p:nvCxnSpPr>
          <p:cNvPr id="31" name="Google Shape;123;p20">
            <a:extLst>
              <a:ext uri="{FF2B5EF4-FFF2-40B4-BE49-F238E27FC236}">
                <a16:creationId xmlns:a16="http://schemas.microsoft.com/office/drawing/2014/main" id="{1B84E02A-E111-06F3-6154-28C330BC8098}"/>
              </a:ext>
            </a:extLst>
          </p:cNvPr>
          <p:cNvCxnSpPr/>
          <p:nvPr/>
        </p:nvCxnSpPr>
        <p:spPr>
          <a:xfrm>
            <a:off x="7778214" y="1277363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02" name="Google Shape;195;p20">
            <a:extLst>
              <a:ext uri="{FF2B5EF4-FFF2-40B4-BE49-F238E27FC236}">
                <a16:creationId xmlns:a16="http://schemas.microsoft.com/office/drawing/2014/main" id="{B686C105-765E-BA30-9400-2F21B3ED8479}"/>
              </a:ext>
            </a:extLst>
          </p:cNvPr>
          <p:cNvCxnSpPr>
            <a:cxnSpLocks/>
          </p:cNvCxnSpPr>
          <p:nvPr/>
        </p:nvCxnSpPr>
        <p:spPr>
          <a:xfrm flipH="1">
            <a:off x="8339164" y="1379581"/>
            <a:ext cx="11239" cy="3467478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03" name="Google Shape;145;p20">
            <a:extLst>
              <a:ext uri="{FF2B5EF4-FFF2-40B4-BE49-F238E27FC236}">
                <a16:creationId xmlns:a16="http://schemas.microsoft.com/office/drawing/2014/main" id="{B26AF7E0-9CB1-D3C2-9DD4-A3C658AF5C82}"/>
              </a:ext>
            </a:extLst>
          </p:cNvPr>
          <p:cNvSpPr txBox="1"/>
          <p:nvPr/>
        </p:nvSpPr>
        <p:spPr>
          <a:xfrm>
            <a:off x="8565918" y="693947"/>
            <a:ext cx="4986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2029</a:t>
            </a:r>
            <a:endParaRPr dirty="0"/>
          </a:p>
        </p:txBody>
      </p:sp>
      <p:sp>
        <p:nvSpPr>
          <p:cNvPr id="104" name="Google Shape;134;p20">
            <a:extLst>
              <a:ext uri="{FF2B5EF4-FFF2-40B4-BE49-F238E27FC236}">
                <a16:creationId xmlns:a16="http://schemas.microsoft.com/office/drawing/2014/main" id="{90A3F421-9C32-970A-0B3F-52A60EEC3C45}"/>
              </a:ext>
            </a:extLst>
          </p:cNvPr>
          <p:cNvSpPr txBox="1"/>
          <p:nvPr/>
        </p:nvSpPr>
        <p:spPr>
          <a:xfrm>
            <a:off x="6163021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TSG#119</a:t>
            </a:r>
            <a:endParaRPr dirty="0"/>
          </a:p>
        </p:txBody>
      </p:sp>
      <p:sp>
        <p:nvSpPr>
          <p:cNvPr id="105" name="Oval 104">
            <a:extLst>
              <a:ext uri="{FF2B5EF4-FFF2-40B4-BE49-F238E27FC236}">
                <a16:creationId xmlns:a16="http://schemas.microsoft.com/office/drawing/2014/main" id="{974D8E56-19F7-563D-C77A-CA33C11D8A49}"/>
              </a:ext>
            </a:extLst>
          </p:cNvPr>
          <p:cNvSpPr/>
          <p:nvPr/>
        </p:nvSpPr>
        <p:spPr bwMode="auto">
          <a:xfrm>
            <a:off x="505797" y="2932875"/>
            <a:ext cx="4404477" cy="646331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8440CCF4-D0A1-45C3-0429-2CE62CB337DB}"/>
              </a:ext>
            </a:extLst>
          </p:cNvPr>
          <p:cNvSpPr txBox="1"/>
          <p:nvPr/>
        </p:nvSpPr>
        <p:spPr>
          <a:xfrm>
            <a:off x="4837482" y="2773342"/>
            <a:ext cx="3273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rgbClr val="FF0000"/>
                </a:solidFill>
              </a:rPr>
              <a:t>?</a:t>
            </a:r>
            <a:endParaRPr lang="en-GB" sz="2000" dirty="0">
              <a:solidFill>
                <a:srgbClr val="FF0000"/>
              </a:solidFill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DE3EBC25-09EA-3744-7DFB-87508301491D}"/>
              </a:ext>
            </a:extLst>
          </p:cNvPr>
          <p:cNvSpPr/>
          <p:nvPr/>
        </p:nvSpPr>
        <p:spPr bwMode="auto">
          <a:xfrm>
            <a:off x="10270" y="1373983"/>
            <a:ext cx="5311211" cy="1390883"/>
          </a:xfrm>
          <a:prstGeom prst="rect">
            <a:avLst/>
          </a:prstGeom>
          <a:solidFill>
            <a:schemeClr val="bg1">
              <a:lumMod val="95000"/>
              <a:alpha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7" name="Oval 106">
            <a:extLst>
              <a:ext uri="{FF2B5EF4-FFF2-40B4-BE49-F238E27FC236}">
                <a16:creationId xmlns:a16="http://schemas.microsoft.com/office/drawing/2014/main" id="{77C1D44D-1491-0FC7-5A4D-B44166E04093}"/>
              </a:ext>
            </a:extLst>
          </p:cNvPr>
          <p:cNvSpPr/>
          <p:nvPr/>
        </p:nvSpPr>
        <p:spPr bwMode="auto">
          <a:xfrm>
            <a:off x="263432" y="1294682"/>
            <a:ext cx="1669639" cy="328983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8" name="Arrow: Down 107">
            <a:extLst>
              <a:ext uri="{FF2B5EF4-FFF2-40B4-BE49-F238E27FC236}">
                <a16:creationId xmlns:a16="http://schemas.microsoft.com/office/drawing/2014/main" id="{1398BBA8-D397-FF49-5C5A-81B1ECA0E9C0}"/>
              </a:ext>
            </a:extLst>
          </p:cNvPr>
          <p:cNvSpPr/>
          <p:nvPr/>
        </p:nvSpPr>
        <p:spPr bwMode="auto">
          <a:xfrm>
            <a:off x="1386669" y="1567238"/>
            <a:ext cx="458037" cy="1313019"/>
          </a:xfrm>
          <a:prstGeom prst="downArrow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0" name="TextBox 1">
            <a:extLst>
              <a:ext uri="{FF2B5EF4-FFF2-40B4-BE49-F238E27FC236}">
                <a16:creationId xmlns:a16="http://schemas.microsoft.com/office/drawing/2014/main" id="{A77AEB92-7531-2DCE-1FC2-A6FF3FD05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2406" y="53475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B0830A30-59CD-CEED-3F0E-EAF65C1DAB9C}"/>
              </a:ext>
            </a:extLst>
          </p:cNvPr>
          <p:cNvSpPr txBox="1"/>
          <p:nvPr/>
        </p:nvSpPr>
        <p:spPr>
          <a:xfrm>
            <a:off x="5216854" y="3880938"/>
            <a:ext cx="18384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14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Other</a:t>
            </a:r>
            <a:r>
              <a:rPr lang="fr-FR" sz="14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Stages?</a:t>
            </a:r>
          </a:p>
        </p:txBody>
      </p:sp>
      <p:sp>
        <p:nvSpPr>
          <p:cNvPr id="2" name="Thought Bubble: Cloud 1">
            <a:extLst>
              <a:ext uri="{FF2B5EF4-FFF2-40B4-BE49-F238E27FC236}">
                <a16:creationId xmlns:a16="http://schemas.microsoft.com/office/drawing/2014/main" id="{EBF522D4-4658-BAF9-15C2-CEF6E9CB5FE6}"/>
              </a:ext>
            </a:extLst>
          </p:cNvPr>
          <p:cNvSpPr/>
          <p:nvPr/>
        </p:nvSpPr>
        <p:spPr bwMode="auto">
          <a:xfrm>
            <a:off x="735841" y="3026941"/>
            <a:ext cx="1322214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C487AF6-1FC9-9122-C857-BDBB619FC3F3}"/>
              </a:ext>
            </a:extLst>
          </p:cNvPr>
          <p:cNvSpPr txBox="1"/>
          <p:nvPr/>
        </p:nvSpPr>
        <p:spPr>
          <a:xfrm>
            <a:off x="644778" y="3126535"/>
            <a:ext cx="153221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WID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608789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>
            <a:extLst>
              <a:ext uri="{FF2B5EF4-FFF2-40B4-BE49-F238E27FC236}">
                <a16:creationId xmlns:a16="http://schemas.microsoft.com/office/drawing/2014/main" id="{6E38FF93-4CBC-4527-3449-58A801787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8195" name="Content Placeholder 6">
            <a:extLst>
              <a:ext uri="{FF2B5EF4-FFF2-40B4-BE49-F238E27FC236}">
                <a16:creationId xmlns:a16="http://schemas.microsoft.com/office/drawing/2014/main" id="{A2696718-EDAA-643C-E977-6B8261F57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b="1" i="1" dirty="0"/>
              <a:t>Snapshot of all ongoing/future Releases</a:t>
            </a:r>
          </a:p>
          <a:p>
            <a:pPr marL="341313" indent="-341313"/>
            <a:r>
              <a:rPr lang="en-GB" altLang="en-US" dirty="0"/>
              <a:t>Ongoing Releases</a:t>
            </a:r>
          </a:p>
          <a:p>
            <a:pPr marL="739775" lvl="1" indent="-341313" algn="just"/>
            <a:r>
              <a:rPr lang="en-GB" altLang="en-US" dirty="0"/>
              <a:t>Rel-19 Timeline and Progress</a:t>
            </a:r>
          </a:p>
          <a:p>
            <a:pPr marL="739775" lvl="1" indent="-341313" algn="just"/>
            <a:r>
              <a:rPr lang="en-GB" altLang="en-US" dirty="0"/>
              <a:t>Rel-20 Timeline and Progress</a:t>
            </a:r>
          </a:p>
          <a:p>
            <a:pPr marL="739775" lvl="1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b="1" i="1" dirty="0"/>
              <a:t>Background information</a:t>
            </a:r>
            <a:endParaRPr lang="en-US" altLang="en-US" b="1" i="1" dirty="0"/>
          </a:p>
          <a:p>
            <a:pPr marL="341313" indent="-341313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83134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(1/2):</a:t>
            </a:r>
            <a:br>
              <a:rPr lang="en-GB" altLang="en-US" sz="2400" b="1" i="1" dirty="0"/>
            </a:br>
            <a:r>
              <a:rPr lang="en-GB" altLang="en-US" sz="2400" b="1" i="1" dirty="0"/>
              <a:t>overall background information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760413"/>
            <a:ext cx="8388350" cy="362267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Dedicated e-mail list for Work Plan aspects</a:t>
            </a:r>
          </a:p>
          <a:p>
            <a:pPr marL="341313" indent="-341313"/>
            <a:r>
              <a:rPr lang="en-GB" altLang="en-US" sz="1600" dirty="0"/>
              <a:t>Open to everyone interested (</a:t>
            </a:r>
            <a:r>
              <a:rPr lang="en-GB" altLang="en-US" sz="1600" dirty="0" err="1"/>
              <a:t>rapporteus</a:t>
            </a:r>
            <a:r>
              <a:rPr lang="en-GB" altLang="en-US" sz="1600" dirty="0"/>
              <a:t>, chairs, delegates, etc.) by sending the message “Subscribe 3GPP_WORKPLAN” to the address </a:t>
            </a:r>
            <a:r>
              <a:rPr lang="en-GB" altLang="en-US" sz="1600" dirty="0">
                <a:hlinkClick r:id="rId2"/>
              </a:rPr>
              <a:t>LISTSERV@LIST.ETSI.ORG </a:t>
            </a:r>
            <a:endParaRPr lang="en-GB" altLang="en-US" sz="1600" dirty="0"/>
          </a:p>
          <a:p>
            <a:pPr marL="341313" indent="-341313"/>
            <a:r>
              <a:rPr lang="en-GB" altLang="en-US" sz="1600" b="1" dirty="0">
                <a:solidFill>
                  <a:srgbClr val="FF0000"/>
                </a:solidFill>
              </a:rPr>
              <a:t>For comments/update to the Work Plan, please use the 3GPP_WORKPLAN list</a:t>
            </a:r>
          </a:p>
          <a:p>
            <a:pPr marL="341313" indent="-341313"/>
            <a:r>
              <a:rPr lang="en-GB" altLang="en-US" sz="1400" i="1" dirty="0">
                <a:solidFill>
                  <a:srgbClr val="FF0000"/>
                </a:solidFill>
              </a:rPr>
              <a:t>Editorial comments can be sent directly to: alain.sultan@etsi.org</a:t>
            </a:r>
          </a:p>
          <a:p>
            <a:pPr marL="341313" indent="-341313">
              <a:buFontTx/>
              <a:buNone/>
            </a:pPr>
            <a:endParaRPr lang="en-GB" altLang="en-US" sz="1600" dirty="0">
              <a:solidFill>
                <a:srgbClr val="FF0000"/>
              </a:solidFill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Work Plan 	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hlinkClick r:id="rId3"/>
              </a:rPr>
              <a:t>http://www.3gpp.org/ftp/Information/WORK_PLAN</a:t>
            </a:r>
            <a:r>
              <a:rPr lang="en-GB" altLang="en-US" sz="1200" b="1" dirty="0"/>
              <a:t> 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dirty="0"/>
              <a:t>Contains Release 1999 to Release 20; Master version in MS Project; Working versions in Excel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b="1" dirty="0">
                <a:solidFill>
                  <a:srgbClr val="FF0000"/>
                </a:solidFill>
              </a:rPr>
              <a:t>Tutorials on content, maintenance and other info on the Work Plan in subfolder /info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400" dirty="0"/>
              <a:t> 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R99 to Rel-18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100" b="1" dirty="0">
                <a:hlinkClick r:id="rId4"/>
              </a:rPr>
              <a:t>http://www.3gpp.org/ftp/Information/WORK_PLAN/Description_Releases/</a:t>
            </a:r>
            <a:endParaRPr lang="en-GB" altLang="en-US" sz="1100" b="1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8 to 13: limited to copy-paste of the WIDs.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14 to 18: TR 21.9xx: “Release xx Description; Summary of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Work Items”, written in collaboration with all the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Features Rapporteurs</a:t>
            </a:r>
          </a:p>
          <a:p>
            <a:pPr marL="0" indent="0">
              <a:lnSpc>
                <a:spcPct val="80000"/>
              </a:lnSpc>
              <a:buNone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Rel-19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dirty="0">
                <a:solidFill>
                  <a:srgbClr val="FF0000"/>
                </a:solidFill>
              </a:rPr>
              <a:t>To be started December 2025 </a:t>
            </a:r>
            <a:r>
              <a:rPr lang="en-GB" altLang="en-US" sz="1100" dirty="0"/>
              <a:t>(time for work to stabilise).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b="1" dirty="0">
                <a:solidFill>
                  <a:srgbClr val="FF0000"/>
                </a:solidFill>
                <a:highlight>
                  <a:srgbClr val="00FFFF"/>
                </a:highlight>
              </a:rPr>
              <a:t>CALL FOR CONTRIBUTIONS TO COME FROM WORK PLAN MANAGER TO RAPPORTEURS</a:t>
            </a:r>
            <a:endParaRPr lang="en-GB" altLang="en-US" sz="1600" b="1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614527445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(2/2):</a:t>
            </a:r>
            <a:br>
              <a:rPr lang="en-GB" altLang="en-US" sz="2400" b="1" i="1" dirty="0"/>
            </a:br>
            <a:r>
              <a:rPr lang="en-GB" altLang="en-US" sz="2400" b="1" i="1" dirty="0"/>
              <a:t>Relationship between WGs, Stages and deadlines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4" y="760413"/>
            <a:ext cx="8542655" cy="3622675"/>
          </a:xfrm>
        </p:spPr>
        <p:txBody>
          <a:bodyPr/>
          <a:lstStyle/>
          <a:p>
            <a:pPr marL="341313" indent="-341313"/>
            <a:r>
              <a:rPr lang="en-GB" altLang="en-US" sz="1600" dirty="0"/>
              <a:t>Most 3GPP Working Groups handle only one Stage:</a:t>
            </a:r>
          </a:p>
          <a:p>
            <a:pPr marL="739815" lvl="1" indent="-341313"/>
            <a:r>
              <a:rPr lang="en-GB" altLang="en-US" sz="1200" dirty="0"/>
              <a:t>SA1 </a:t>
            </a:r>
            <a:r>
              <a:rPr lang="en-GB" altLang="en-US" sz="1200" dirty="0">
                <a:sym typeface="Wingdings" panose="05000000000000000000" pitchFamily="2" charset="2"/>
              </a:rPr>
              <a:t></a:t>
            </a:r>
            <a:r>
              <a:rPr lang="en-GB" altLang="en-US" sz="1200" dirty="0"/>
              <a:t> Stage 1</a:t>
            </a:r>
          </a:p>
          <a:p>
            <a:pPr marL="739815" lvl="1" indent="-341313"/>
            <a:r>
              <a:rPr lang="en-GB" altLang="en-US" sz="1200" dirty="0"/>
              <a:t>SA2 </a:t>
            </a:r>
            <a:r>
              <a:rPr lang="en-GB" altLang="en-US" sz="1200" dirty="0">
                <a:sym typeface="Wingdings" panose="05000000000000000000" pitchFamily="2" charset="2"/>
              </a:rPr>
              <a:t> Stage 2; SA6  Stage 2</a:t>
            </a:r>
          </a:p>
          <a:p>
            <a:pPr marL="739815" lvl="1" indent="-341313"/>
            <a:r>
              <a:rPr lang="en-GB" altLang="en-US" sz="1200" dirty="0">
                <a:sym typeface="Wingdings" panose="05000000000000000000" pitchFamily="2" charset="2"/>
              </a:rPr>
              <a:t>CT WGs  Stage 3 (also Stage 2 for some specific items)</a:t>
            </a:r>
            <a:endParaRPr lang="en-GB" altLang="en-US" sz="1600" dirty="0">
              <a:sym typeface="Wingdings" panose="05000000000000000000" pitchFamily="2" charset="2"/>
            </a:endParaRPr>
          </a:p>
          <a:p>
            <a:pPr marL="341313" indent="-341313"/>
            <a:r>
              <a:rPr lang="en-GB" altLang="en-US" sz="1600" dirty="0"/>
              <a:t>SA3, SA4 and SA5 handle several Stages for some or all their WIDs:</a:t>
            </a:r>
          </a:p>
          <a:p>
            <a:pPr marL="739815" lvl="1" indent="-341313"/>
            <a:r>
              <a:rPr lang="en-GB" altLang="en-US" sz="1200" dirty="0"/>
              <a:t>SA3: handles Stages 2 and 3 for all its WIDs. Stage 2 at SA3 is one quarter after SA2/SA6’s deadline, but this date is an SA3-internal date since there is no dependency (i.e. SA3 is not expecting work from any other WGs)</a:t>
            </a:r>
          </a:p>
          <a:p>
            <a:pPr marL="739815" lvl="1" indent="-341313"/>
            <a:r>
              <a:rPr lang="en-GB" altLang="en-US" sz="1200" dirty="0"/>
              <a:t>SA4: handles Stage 2 for some WIDs (for which SA4 might rely on CT WGs for Stage 3), and Stage 3 for a majority of its WIDs. Stage 2 WIDs in SA4 are clearly identified as such and have the same deadline as SA2/SA6’s date.</a:t>
            </a:r>
          </a:p>
          <a:p>
            <a:pPr marL="739815" lvl="1" indent="-341313"/>
            <a:r>
              <a:rPr lang="en-GB" altLang="en-US" sz="1200" dirty="0"/>
              <a:t>SA5: handles Stages 1, 2 and 3 for all its WIDs. Stage 1 for SA5 is 4 quarters after SA1’s date. Stage 2 for SA5 is 2 quarters after SA2/SA6’s date. Stage 3 for SA5 is same date as CT WGs’ date.</a:t>
            </a:r>
          </a:p>
          <a:p>
            <a:pPr marL="739815" lvl="1" indent="-341313"/>
            <a:r>
              <a:rPr lang="en-GB" altLang="en-US" sz="1200" dirty="0"/>
              <a:t>For SA3, SA4 and SA5, the completion date for all WIDs dealing with Stage 3 (fully or partially) is the same as for CT WGs.</a:t>
            </a:r>
          </a:p>
          <a:p>
            <a:pPr marL="739815" lvl="1" indent="-341313"/>
            <a:r>
              <a:rPr lang="en-GB" altLang="en-US" sz="1200" b="1" u="sng" dirty="0"/>
              <a:t>In this Work Plan review slides, SA3, SA4 and SA5 are reported in the “Stage 3” slides since their overall completion date is aligned with (CT’s) Stage 3.</a:t>
            </a:r>
            <a:r>
              <a:rPr lang="en-GB" altLang="en-US" sz="1200" i="1" dirty="0"/>
              <a:t> Except for SA4’s Stage 2-only WIDs but this cannot be handled by the present tools.</a:t>
            </a:r>
          </a:p>
          <a:p>
            <a:pPr marL="341313" indent="-341313"/>
            <a:r>
              <a:rPr lang="en-GB" altLang="en-US" sz="1600" dirty="0"/>
              <a:t>RAN has a slightly different process. RAN defines two dates: </a:t>
            </a:r>
          </a:p>
          <a:p>
            <a:pPr marL="739815" lvl="1" indent="-341313"/>
            <a:r>
              <a:rPr lang="en-GB" altLang="en-US" sz="1200" dirty="0"/>
              <a:t>The “RAN Content Definition”, which is the same date as SA Stage 1 and SA content definition</a:t>
            </a:r>
          </a:p>
          <a:p>
            <a:pPr marL="739815" lvl="1" indent="-341313"/>
            <a:r>
              <a:rPr lang="en-GB" altLang="en-US" sz="1200" dirty="0"/>
              <a:t>The “RAN Completion”, which is the same date as SA/CT’s Stage 3</a:t>
            </a:r>
          </a:p>
          <a:p>
            <a:pPr marL="739815" lvl="1" indent="-341313"/>
            <a:r>
              <a:rPr lang="en-GB" altLang="en-US" sz="1200" dirty="0"/>
              <a:t>Note that there is no specific RAN-equivalent date for SA/CT’s Stage 2</a:t>
            </a:r>
          </a:p>
          <a:p>
            <a:pPr marL="739815" lvl="1" indent="-341313"/>
            <a:endParaRPr lang="en-GB" altLang="en-US" sz="12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5789859-632E-1A08-EF86-09D33E8FC20D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E4666E-BA56-34F4-9118-5EB912F4184D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336F9A-A56E-003E-04C3-D10DBB4568EA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5BE91F-C9EC-88A7-9684-42FE668BA2D3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62547E6-37EE-12DD-374F-2027740A171F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22F661-8F02-B49E-2739-31883C685814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9EB06F2-6811-E147-35AA-1A01D49771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4398C679-6F12-F151-9217-5B8A918962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60167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AE94497F-DE7D-80E4-EA2E-21E8C4DF21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84404" y="1182688"/>
            <a:ext cx="0" cy="386504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5CDE35A7-99BA-813E-5531-08DD4E057B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1586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A6170BA6-C7FE-ADA7-6D35-08AD87B169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5799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532A73DE-5F43-7D3D-4B0F-EE919A072C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28711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191DCE4A-ADA6-9728-C45E-4EC907726A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94439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B7AEDE40-050F-2F67-7677-F9A272BE5E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162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61DFDE6-DB24-8CD6-F1C3-DD5695015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18676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FBE5A83F-2D13-BBD5-79E8-9D8C916A67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9725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C77A827D-FBAB-48BE-33D9-D31E8576A66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21492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0F414A71-8380-9FA3-57C5-23BEE19F80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87220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79D662AD-ED12-54C4-1422-DB45991989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0132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91F6B5C6-C8DF-79EB-2281-8CD0A2FB06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00071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4D70DFC6-E28E-865F-2F06-B0D00B4DF1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6298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7B107C97-283E-502A-D4D5-9069F8F4D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31527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14FEA51C-515D-4F18-15C5-41C1989F5E4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589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1E44B1E5-6D7C-6C88-A8F3-4AF00400D8C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57351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C20CBF8-098F-9604-29AA-365855FBF0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47316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2AA6CD35-955E-B6F5-77E4-6A04EC08B12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5597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4A4D0144-A96F-DE60-5221-54D5D62BE1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A6D32D01-B256-8B07-026B-AD7612D3C5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81E11D81-D205-84AA-C08A-F7C1291135B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81588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1B76AB23-BA01-F752-DA99-02255CD8F901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Releases 19  to 21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63314D26-34B9-CC7A-5097-D2232549C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0373" y="858838"/>
            <a:ext cx="36580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#108</a:t>
            </a:r>
          </a:p>
        </p:txBody>
      </p:sp>
      <p:cxnSp>
        <p:nvCxnSpPr>
          <p:cNvPr id="9281" name="Straight Connector 97">
            <a:extLst>
              <a:ext uri="{FF2B5EF4-FFF2-40B4-BE49-F238E27FC236}">
                <a16:creationId xmlns:a16="http://schemas.microsoft.com/office/drawing/2014/main" id="{76E336F1-DDE5-9A68-4DEC-950D6C651F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1995120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9251" name="TextBox 112">
            <a:extLst>
              <a:ext uri="{FF2B5EF4-FFF2-40B4-BE49-F238E27FC236}">
                <a16:creationId xmlns:a16="http://schemas.microsoft.com/office/drawing/2014/main" id="{A8788988-60C5-D0D5-3510-57879C59DC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5614" y="1521211"/>
            <a:ext cx="1428596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19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D7A00B03-21AF-6C01-7ABD-D582E545D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5461" y="142178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3465C78E-ADED-B530-A027-685500906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636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812A9DA-87F9-905F-A772-F707D8AF7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062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0F88BD3-C08F-BAB7-1F08-E8E914920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2614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8CAE4681-7518-9B74-81E9-E817BC33D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698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47A2938A-6E18-A0F5-0546-15988D566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3444" y="858838"/>
            <a:ext cx="34176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#118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566C0FDB-28E3-9363-50B2-A1CD841F3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090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21D46A4C-6D36-624A-9B02-625AE556C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4361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9A88BE3-8507-8036-008F-130B58006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4091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D213B16-0C28-8CE4-A14F-AF4870C0F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3246" y="858838"/>
            <a:ext cx="35458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627D1B-C3B8-1E30-E8C3-B519FF6478C4}"/>
              </a:ext>
            </a:extLst>
          </p:cNvPr>
          <p:cNvSpPr txBox="1"/>
          <p:nvPr/>
        </p:nvSpPr>
        <p:spPr>
          <a:xfrm>
            <a:off x="1752600" y="568325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AE7F1D-8B00-7867-1676-914CC3AD24A6}"/>
              </a:ext>
            </a:extLst>
          </p:cNvPr>
          <p:cNvSpPr txBox="1"/>
          <p:nvPr/>
        </p:nvSpPr>
        <p:spPr>
          <a:xfrm>
            <a:off x="3122613" y="56197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DDBF5FE-7C57-2CDB-BE0A-572F6BAEF563}"/>
              </a:ext>
            </a:extLst>
          </p:cNvPr>
          <p:cNvSpPr txBox="1"/>
          <p:nvPr/>
        </p:nvSpPr>
        <p:spPr>
          <a:xfrm>
            <a:off x="5894388" y="563563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F9DAF4FE-8129-CC8C-8055-EBD23E98D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3436" y="1408842"/>
            <a:ext cx="1362075" cy="41592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*</a:t>
            </a:r>
            <a:r>
              <a:rPr lang="en-GB" altLang="en-US" sz="700" dirty="0">
                <a:latin typeface="Montserrat" panose="00000500000000000000" pitchFamily="50" charset="0"/>
              </a:rPr>
              <a:t>: +3 months for RAN4</a:t>
            </a:r>
          </a:p>
          <a:p>
            <a:pPr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**: - 3 months for RAN1 &amp;</a:t>
            </a:r>
            <a:br>
              <a:rPr lang="en-GB" altLang="en-US" sz="700" dirty="0">
                <a:latin typeface="Montserrat" panose="00000500000000000000" pitchFamily="50" charset="0"/>
              </a:rPr>
            </a:br>
            <a:r>
              <a:rPr lang="en-GB" altLang="en-US" sz="700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8DF02D70-037A-AC3F-1DAC-3C3C8D106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9069" y="858838"/>
            <a:ext cx="3193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B8D7F9CE-A852-98E2-BFA8-A35F942D4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579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D148543F-F29B-3779-8278-5B2C99889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113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45B603B9-8783-9D4D-64E0-F9248074F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2230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#119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E8B185B9-5449-607B-3EF2-23157EF9A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4869" y="858838"/>
            <a:ext cx="33534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A136D926-8D3C-F22F-B32F-3EA6ADE21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9323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E6E6125D-A6B8-405D-CEFB-041027377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504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D738434-1C6D-4FB5-67AA-A919CD19069E}"/>
              </a:ext>
            </a:extLst>
          </p:cNvPr>
          <p:cNvSpPr txBox="1"/>
          <p:nvPr/>
        </p:nvSpPr>
        <p:spPr>
          <a:xfrm>
            <a:off x="4546600" y="558800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D532AC2-9A0E-A375-5FC9-6BC545AE1379}"/>
              </a:ext>
            </a:extLst>
          </p:cNvPr>
          <p:cNvSpPr txBox="1"/>
          <p:nvPr/>
        </p:nvSpPr>
        <p:spPr>
          <a:xfrm>
            <a:off x="7137400" y="558800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2029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C4DF2E5D-EE29-D2E1-330A-D16D01C2251B}"/>
              </a:ext>
            </a:extLst>
          </p:cNvPr>
          <p:cNvSpPr/>
          <p:nvPr/>
        </p:nvSpPr>
        <p:spPr bwMode="auto">
          <a:xfrm>
            <a:off x="772314" y="2072831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5GA Stage 1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0D1CAEDC-A4A0-8804-B0E4-709418E55DA2}"/>
              </a:ext>
            </a:extLst>
          </p:cNvPr>
          <p:cNvSpPr/>
          <p:nvPr/>
        </p:nvSpPr>
        <p:spPr bwMode="auto">
          <a:xfrm>
            <a:off x="0" y="1422432"/>
            <a:ext cx="2435426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5" name="Chevron 58">
            <a:extLst>
              <a:ext uri="{FF2B5EF4-FFF2-40B4-BE49-F238E27FC236}">
                <a16:creationId xmlns:a16="http://schemas.microsoft.com/office/drawing/2014/main" id="{4A3406C9-0705-6A20-A7D8-5ADAA96C6515}"/>
              </a:ext>
            </a:extLst>
          </p:cNvPr>
          <p:cNvSpPr/>
          <p:nvPr/>
        </p:nvSpPr>
        <p:spPr bwMode="auto">
          <a:xfrm>
            <a:off x="540213" y="1652770"/>
            <a:ext cx="1904134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" name="Chevron 58">
            <a:extLst>
              <a:ext uri="{FF2B5EF4-FFF2-40B4-BE49-F238E27FC236}">
                <a16:creationId xmlns:a16="http://schemas.microsoft.com/office/drawing/2014/main" id="{A7AE6323-B510-DB5D-FD67-26BF258AF660}"/>
              </a:ext>
            </a:extLst>
          </p:cNvPr>
          <p:cNvSpPr/>
          <p:nvPr/>
        </p:nvSpPr>
        <p:spPr bwMode="auto">
          <a:xfrm>
            <a:off x="2346216" y="1436277"/>
            <a:ext cx="422475" cy="4460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4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&amp;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   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Open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APIs </a:t>
            </a:r>
          </a:p>
        </p:txBody>
      </p:sp>
      <p:sp>
        <p:nvSpPr>
          <p:cNvPr id="12" name="Chevron 60">
            <a:extLst>
              <a:ext uri="{FF2B5EF4-FFF2-40B4-BE49-F238E27FC236}">
                <a16:creationId xmlns:a16="http://schemas.microsoft.com/office/drawing/2014/main" id="{63DE25FC-14F2-8AA8-BA0F-1885FA3D6D65}"/>
              </a:ext>
            </a:extLst>
          </p:cNvPr>
          <p:cNvSpPr/>
          <p:nvPr/>
        </p:nvSpPr>
        <p:spPr bwMode="auto">
          <a:xfrm>
            <a:off x="0" y="1163669"/>
            <a:ext cx="148005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C97E812A-0335-4F83-6F37-713E7417C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9462" y="858838"/>
            <a:ext cx="33695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DB4EE260-B3AA-5CDF-4AA2-84A0EA939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223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#109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3534A917-8D67-9975-E83F-7553D256CB22}"/>
              </a:ext>
            </a:extLst>
          </p:cNvPr>
          <p:cNvSpPr txBox="1"/>
          <p:nvPr/>
        </p:nvSpPr>
        <p:spPr>
          <a:xfrm>
            <a:off x="482600" y="558800"/>
            <a:ext cx="498855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0DE0BAE6-F167-5B77-C18D-CA92CED96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377" y="858838"/>
            <a:ext cx="36740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#104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7EF2B7B9-07AB-0AC2-EED1-067065723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904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738FAE36-6FCC-3787-D17C-69BEE5D05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2739" y="858838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E049F891-C855-1A65-6280-2005282B1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0604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#105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1F009C8B-8620-7A64-29E2-5687DDBAC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46F3644B-3097-7778-64E2-C5DE9FDC1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435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#103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D3255497-3A09-A75C-C222-18BEAFE02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12A48D7-5549-7405-07EF-E919A4058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0627CB54-2FC2-0B3E-44EE-45589CBC3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251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AE316525-B964-400F-8CB6-1158DE93F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2B5ECC4E-CCE9-4766-08D7-03D432509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F62E733A-7A2E-1A35-E09F-22883EC29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17A314DB-FB29-1391-989A-45D9B94EC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DD92A151-CA14-F3E2-20B9-987C8031A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80395B6-EFF7-16CD-CE93-78FA6B97B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335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6F7D45B0-2745-4629-7999-AE587C6B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C79036BF-AD30-325C-4BB6-895ACA928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0CF5D734-DD6C-AD2E-9440-6B33766FE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28D9AA08-8A8B-63A9-0898-84136AB1D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5DC8C23D-8C8A-6898-C86B-0ACF9865A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351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BDA196AA-25DC-9772-D28B-D2B72AE94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7678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184823E6-7E3C-F946-D1B2-66DD4423C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2894C9DD-B6EC-EA67-D77D-978077AF5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954356E6-4333-06ED-1416-1F19213EA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65128A06-4803-E32F-6C6D-D3BB65A5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BB26C952-E6A9-693D-98B4-78C7B90BF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631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0D6F4EF5-4AA8-842C-9D83-3C72692BD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522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EA8073C6-C988-E28B-5638-2BB77F880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34B62DE1-4063-E33D-416A-E6ED2E5B3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46197F9-B764-5CE3-B61A-D3F6C85D9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3C2AA942-1C8F-3D6F-1F70-5C3FB4E1B1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35211" y="1203326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7FFACECD-A0AE-6740-39FB-ACFC2EC0A9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52948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1635EF4B-1875-778E-1777-97465BA37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30945" y="4914278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27" name="TextBox 1">
            <a:extLst>
              <a:ext uri="{FF2B5EF4-FFF2-40B4-BE49-F238E27FC236}">
                <a16:creationId xmlns:a16="http://schemas.microsoft.com/office/drawing/2014/main" id="{E45D925A-7286-DB48-68B7-A6D706B3B9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5420" y="1173614"/>
            <a:ext cx="2334293" cy="1692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SA1 St.1, Content Definition (RAN &amp; SA St.2)</a:t>
            </a:r>
            <a:r>
              <a:rPr lang="en-GB" altLang="en-US" sz="500" dirty="0">
                <a:latin typeface="Montserrat" panose="00000500000000000000" pitchFamily="50" charset="0"/>
              </a:rPr>
              <a:t>: completed Dec. 2023</a:t>
            </a:r>
          </a:p>
        </p:txBody>
      </p:sp>
      <p:sp>
        <p:nvSpPr>
          <p:cNvPr id="14" name="TextBox 112">
            <a:extLst>
              <a:ext uri="{FF2B5EF4-FFF2-40B4-BE49-F238E27FC236}">
                <a16:creationId xmlns:a16="http://schemas.microsoft.com/office/drawing/2014/main" id="{BC03F5F2-B016-4A08-DEE5-34F1CFE562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3650" y="2131942"/>
            <a:ext cx="2042547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5GA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" name="TextBox 112">
            <a:extLst>
              <a:ext uri="{FF2B5EF4-FFF2-40B4-BE49-F238E27FC236}">
                <a16:creationId xmlns:a16="http://schemas.microsoft.com/office/drawing/2014/main" id="{44D84522-26CF-CF04-2F5F-9F53A55E0A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7797" y="3303775"/>
            <a:ext cx="2286203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FS_6G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FE917D59-C834-476C-5577-AC1D9BA747C4}"/>
              </a:ext>
            </a:extLst>
          </p:cNvPr>
          <p:cNvSpPr/>
          <p:nvPr/>
        </p:nvSpPr>
        <p:spPr bwMode="auto">
          <a:xfrm>
            <a:off x="1946189" y="2324569"/>
            <a:ext cx="183291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2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C84519AB-AB73-BEDD-1064-6B9A6CDCFE6B}"/>
              </a:ext>
            </a:extLst>
          </p:cNvPr>
          <p:cNvSpPr/>
          <p:nvPr/>
        </p:nvSpPr>
        <p:spPr bwMode="auto">
          <a:xfrm>
            <a:off x="2131541" y="2583038"/>
            <a:ext cx="2311133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A2547763-F2B5-91FD-8694-91FA069F349D}"/>
              </a:ext>
            </a:extLst>
          </p:cNvPr>
          <p:cNvSpPr/>
          <p:nvPr/>
        </p:nvSpPr>
        <p:spPr bwMode="auto">
          <a:xfrm>
            <a:off x="3124200" y="2853850"/>
            <a:ext cx="1326292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3</a:t>
            </a:r>
          </a:p>
        </p:txBody>
      </p:sp>
      <p:cxnSp>
        <p:nvCxnSpPr>
          <p:cNvPr id="23" name="Straight Connector 97">
            <a:extLst>
              <a:ext uri="{FF2B5EF4-FFF2-40B4-BE49-F238E27FC236}">
                <a16:creationId xmlns:a16="http://schemas.microsoft.com/office/drawing/2014/main" id="{BC3513A4-0F22-67B7-4AC3-0DB7BD62EE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313262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24" name="TextBox 1">
            <a:extLst>
              <a:ext uri="{FF2B5EF4-FFF2-40B4-BE49-F238E27FC236}">
                <a16:creationId xmlns:a16="http://schemas.microsoft.com/office/drawing/2014/main" id="{499996E2-2F0B-C0DE-9CD5-2AE58F3C25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8794" y="2532978"/>
            <a:ext cx="1962615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Normative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(timeline for 5GA studies not shown)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0CE3AE60-A819-CC62-CEC0-797BD788B7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5694" y="3661563"/>
            <a:ext cx="1859133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Studies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(no 6G normative work in Rel-20)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C46ED45C-3178-2C8F-751D-458C2703065B}"/>
              </a:ext>
            </a:extLst>
          </p:cNvPr>
          <p:cNvSpPr/>
          <p:nvPr/>
        </p:nvSpPr>
        <p:spPr bwMode="auto">
          <a:xfrm>
            <a:off x="797011" y="3195234"/>
            <a:ext cx="228927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0306" name="Chevron 60">
            <a:extLst>
              <a:ext uri="{FF2B5EF4-FFF2-40B4-BE49-F238E27FC236}">
                <a16:creationId xmlns:a16="http://schemas.microsoft.com/office/drawing/2014/main" id="{0469D5C1-2E3E-7FFB-29FE-5EE894357995}"/>
              </a:ext>
            </a:extLst>
          </p:cNvPr>
          <p:cNvSpPr/>
          <p:nvPr/>
        </p:nvSpPr>
        <p:spPr bwMode="auto">
          <a:xfrm>
            <a:off x="1828800" y="3454190"/>
            <a:ext cx="1625334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P</a:t>
            </a:r>
          </a:p>
        </p:txBody>
      </p:sp>
      <p:sp>
        <p:nvSpPr>
          <p:cNvPr id="10308" name="Chevron 60">
            <a:extLst>
              <a:ext uri="{FF2B5EF4-FFF2-40B4-BE49-F238E27FC236}">
                <a16:creationId xmlns:a16="http://schemas.microsoft.com/office/drawing/2014/main" id="{391E6770-8509-5AFF-1A52-4CB0B4EAB9AC}"/>
              </a:ext>
            </a:extLst>
          </p:cNvPr>
          <p:cNvSpPr/>
          <p:nvPr/>
        </p:nvSpPr>
        <p:spPr bwMode="auto">
          <a:xfrm>
            <a:off x="2119184" y="3718819"/>
            <a:ext cx="2034746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0309" name="Chevron 60">
            <a:extLst>
              <a:ext uri="{FF2B5EF4-FFF2-40B4-BE49-F238E27FC236}">
                <a16:creationId xmlns:a16="http://schemas.microsoft.com/office/drawing/2014/main" id="{DCD291AB-3A54-14A6-B49B-15DEEBC7FAB3}"/>
              </a:ext>
            </a:extLst>
          </p:cNvPr>
          <p:cNvSpPr/>
          <p:nvPr/>
        </p:nvSpPr>
        <p:spPr bwMode="auto">
          <a:xfrm>
            <a:off x="4003775" y="3725681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314" name="Chevron 60">
            <a:extLst>
              <a:ext uri="{FF2B5EF4-FFF2-40B4-BE49-F238E27FC236}">
                <a16:creationId xmlns:a16="http://schemas.microsoft.com/office/drawing/2014/main" id="{BE31C3B4-C6EC-57A9-E0DF-B1BD064CE980}"/>
              </a:ext>
            </a:extLst>
          </p:cNvPr>
          <p:cNvSpPr/>
          <p:nvPr/>
        </p:nvSpPr>
        <p:spPr bwMode="auto">
          <a:xfrm>
            <a:off x="2125362" y="3983473"/>
            <a:ext cx="2625811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WG**</a:t>
            </a:r>
          </a:p>
        </p:txBody>
      </p:sp>
      <p:sp>
        <p:nvSpPr>
          <p:cNvPr id="10315" name="Chevron 60">
            <a:extLst>
              <a:ext uri="{FF2B5EF4-FFF2-40B4-BE49-F238E27FC236}">
                <a16:creationId xmlns:a16="http://schemas.microsoft.com/office/drawing/2014/main" id="{D64FF15B-122B-6EE4-401A-75F05FB02E4A}"/>
              </a:ext>
            </a:extLst>
          </p:cNvPr>
          <p:cNvSpPr/>
          <p:nvPr/>
        </p:nvSpPr>
        <p:spPr bwMode="auto">
          <a:xfrm>
            <a:off x="2542309" y="4258325"/>
            <a:ext cx="22830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</a:p>
        </p:txBody>
      </p:sp>
      <p:sp>
        <p:nvSpPr>
          <p:cNvPr id="10316" name="Thought Bubble: Cloud 10315">
            <a:extLst>
              <a:ext uri="{FF2B5EF4-FFF2-40B4-BE49-F238E27FC236}">
                <a16:creationId xmlns:a16="http://schemas.microsoft.com/office/drawing/2014/main" id="{65322065-6E42-B0A5-8BB5-E3E237382E35}"/>
              </a:ext>
            </a:extLst>
          </p:cNvPr>
          <p:cNvSpPr/>
          <p:nvPr/>
        </p:nvSpPr>
        <p:spPr bwMode="auto">
          <a:xfrm>
            <a:off x="4256869" y="425985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17" name="TextBox 10316">
            <a:extLst>
              <a:ext uri="{FF2B5EF4-FFF2-40B4-BE49-F238E27FC236}">
                <a16:creationId xmlns:a16="http://schemas.microsoft.com/office/drawing/2014/main" id="{4B4B5875-ED24-137D-1095-602EDC30B2CE}"/>
              </a:ext>
            </a:extLst>
          </p:cNvPr>
          <p:cNvSpPr txBox="1"/>
          <p:nvPr/>
        </p:nvSpPr>
        <p:spPr>
          <a:xfrm>
            <a:off x="4213353" y="4271941"/>
            <a:ext cx="101533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cxnSp>
        <p:nvCxnSpPr>
          <p:cNvPr id="10319" name="Straight Connector 97">
            <a:extLst>
              <a:ext uri="{FF2B5EF4-FFF2-40B4-BE49-F238E27FC236}">
                <a16:creationId xmlns:a16="http://schemas.microsoft.com/office/drawing/2014/main" id="{931F8B58-FAF2-C8B7-3A0D-5802198F09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452790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10320" name="TextBox 112">
            <a:extLst>
              <a:ext uri="{FF2B5EF4-FFF2-40B4-BE49-F238E27FC236}">
                <a16:creationId xmlns:a16="http://schemas.microsoft.com/office/drawing/2014/main" id="{03380713-D014-E7DF-B134-1395BB0B0D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5086" y="4577916"/>
            <a:ext cx="1808508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 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0322" name="Rectangle 10321">
            <a:extLst>
              <a:ext uri="{FF2B5EF4-FFF2-40B4-BE49-F238E27FC236}">
                <a16:creationId xmlns:a16="http://schemas.microsoft.com/office/drawing/2014/main" id="{00BCEC7E-720F-A84A-4508-D3931CE0CA46}"/>
              </a:ext>
            </a:extLst>
          </p:cNvPr>
          <p:cNvSpPr/>
          <p:nvPr/>
        </p:nvSpPr>
        <p:spPr bwMode="auto">
          <a:xfrm>
            <a:off x="1799614" y="4547643"/>
            <a:ext cx="6211708" cy="4436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GB" altLang="en-US" sz="1100" dirty="0"/>
              <a:t>Rel-21 timeline to be decided no later than June 2026</a:t>
            </a:r>
          </a:p>
          <a:p>
            <a:pPr algn="ctr">
              <a:defRPr/>
            </a:pPr>
            <a:r>
              <a:rPr lang="en-GB" altLang="en-US" sz="900" i="1" dirty="0"/>
              <a:t>ITU deadlines for 6G: March 2029 for technology proposal, mid-2030 for specifications</a:t>
            </a:r>
            <a:endParaRPr lang="fr-FR" sz="900" i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64FBBAD-92B3-7B72-A751-8332364D53EE}"/>
              </a:ext>
            </a:extLst>
          </p:cNvPr>
          <p:cNvSpPr/>
          <p:nvPr/>
        </p:nvSpPr>
        <p:spPr bwMode="auto">
          <a:xfrm>
            <a:off x="4336284" y="2859772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07" name="Star: 5 Points 10306">
            <a:extLst>
              <a:ext uri="{FF2B5EF4-FFF2-40B4-BE49-F238E27FC236}">
                <a16:creationId xmlns:a16="http://schemas.microsoft.com/office/drawing/2014/main" id="{C5232931-983C-3F9F-3E6E-FADD888D583D}"/>
              </a:ext>
            </a:extLst>
          </p:cNvPr>
          <p:cNvSpPr/>
          <p:nvPr/>
        </p:nvSpPr>
        <p:spPr bwMode="auto">
          <a:xfrm>
            <a:off x="1981774" y="1262987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0070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>
            <a:extLst>
              <a:ext uri="{FF2B5EF4-FFF2-40B4-BE49-F238E27FC236}">
                <a16:creationId xmlns:a16="http://schemas.microsoft.com/office/drawing/2014/main" id="{6E8978A9-2215-2483-5D86-D660CFF11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6387" name="Content Placeholder 6">
            <a:extLst>
              <a:ext uri="{FF2B5EF4-FFF2-40B4-BE49-F238E27FC236}">
                <a16:creationId xmlns:a16="http://schemas.microsoft.com/office/drawing/2014/main" id="{8F885757-D95E-A3D8-B3B9-589F7ADB8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b="1" i="1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D9E33F5-2ED4-3E45-C2AC-5E99BDCC565D}"/>
              </a:ext>
            </a:extLst>
          </p:cNvPr>
          <p:cNvCxnSpPr>
            <a:cxnSpLocks/>
          </p:cNvCxnSpPr>
          <p:nvPr/>
        </p:nvCxnSpPr>
        <p:spPr bwMode="auto">
          <a:xfrm>
            <a:off x="7548563" y="1025525"/>
            <a:ext cx="151765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B0F939-E4D4-249D-BDC0-E5F9B2A072D5}"/>
              </a:ext>
            </a:extLst>
          </p:cNvPr>
          <p:cNvCxnSpPr>
            <a:cxnSpLocks/>
          </p:cNvCxnSpPr>
          <p:nvPr/>
        </p:nvCxnSpPr>
        <p:spPr bwMode="auto">
          <a:xfrm>
            <a:off x="4857750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7A64EBB-5D88-F66E-A0B0-B46494CA8AFA}"/>
              </a:ext>
            </a:extLst>
          </p:cNvPr>
          <p:cNvCxnSpPr>
            <a:cxnSpLocks/>
          </p:cNvCxnSpPr>
          <p:nvPr/>
        </p:nvCxnSpPr>
        <p:spPr bwMode="auto">
          <a:xfrm>
            <a:off x="2122488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B5C8C0D-34FA-FE4C-C3F2-92FDF76DB7C0}"/>
              </a:ext>
            </a:extLst>
          </p:cNvPr>
          <p:cNvCxnSpPr>
            <a:cxnSpLocks/>
          </p:cNvCxnSpPr>
          <p:nvPr/>
        </p:nvCxnSpPr>
        <p:spPr bwMode="auto">
          <a:xfrm>
            <a:off x="220663" y="1025525"/>
            <a:ext cx="16764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BC6A4D54-3A8F-6BF4-37B8-FE9CC064B39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466013" y="1763713"/>
            <a:ext cx="25400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3696AABC-F58B-8F2B-0A87-5C1A913E83A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67263" y="1724025"/>
            <a:ext cx="4762" cy="3133725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6B42B71A-3E27-01FB-4AD7-7B386E39105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35175" y="1725613"/>
            <a:ext cx="7938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0A2261C-DFA1-69AF-6015-50D28040830F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9" name="TextBox 86">
            <a:extLst>
              <a:ext uri="{FF2B5EF4-FFF2-40B4-BE49-F238E27FC236}">
                <a16:creationId xmlns:a16="http://schemas.microsoft.com/office/drawing/2014/main" id="{245798B2-D6F1-60A4-3D80-300F4CB65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117CFB1F-475B-5927-BC70-15C97820E33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16213" y="1763713"/>
            <a:ext cx="952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AC4C9168-CF6A-4857-C981-50630E7F82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1787525"/>
            <a:ext cx="0" cy="31083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C3887937-F6CB-80A7-E1E6-794CC9EFEDD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37513" y="1763713"/>
            <a:ext cx="31750" cy="30940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2680C462-8275-5EC6-97DB-E5DE4EA28F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1763713"/>
            <a:ext cx="1588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ED118BB1-8606-9020-5D9E-4D50817F1F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1724025"/>
            <a:ext cx="0" cy="31718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A9147445-A40E-E5E8-5B96-4AB11A90F32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4E13D41-8A59-85F9-0480-ECD33B35EDA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75408" y="1763713"/>
            <a:ext cx="31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58ABF975-9A8E-AF4E-F748-043212BAFF7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95663" y="1763713"/>
            <a:ext cx="158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A696E129-9B7E-662F-E41C-81733BD102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1766888"/>
            <a:ext cx="9525" cy="312896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41F2BCA0-D483-2431-1FF6-32B379B1F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44" y="4891274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31" name="TextBox 86">
            <a:extLst>
              <a:ext uri="{FF2B5EF4-FFF2-40B4-BE49-F238E27FC236}">
                <a16:creationId xmlns:a16="http://schemas.microsoft.com/office/drawing/2014/main" id="{FAFF8A7E-2F10-BB52-90A5-64E7AADA4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9600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2" name="TextBox 86">
            <a:extLst>
              <a:ext uri="{FF2B5EF4-FFF2-40B4-BE49-F238E27FC236}">
                <a16:creationId xmlns:a16="http://schemas.microsoft.com/office/drawing/2014/main" id="{F1946500-C1AC-CDB0-F620-48601A05D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638" y="121602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3" name="TextBox 86">
            <a:extLst>
              <a:ext uri="{FF2B5EF4-FFF2-40B4-BE49-F238E27FC236}">
                <a16:creationId xmlns:a16="http://schemas.microsoft.com/office/drawing/2014/main" id="{9786C7E0-01B4-DD1B-595D-B0790A58F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4" name="TextBox 86">
            <a:extLst>
              <a:ext uri="{FF2B5EF4-FFF2-40B4-BE49-F238E27FC236}">
                <a16:creationId xmlns:a16="http://schemas.microsoft.com/office/drawing/2014/main" id="{F5DAD881-9D27-70A3-8113-5D51C351C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0945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5" name="TextBox 86">
            <a:extLst>
              <a:ext uri="{FF2B5EF4-FFF2-40B4-BE49-F238E27FC236}">
                <a16:creationId xmlns:a16="http://schemas.microsoft.com/office/drawing/2014/main" id="{84C8EE69-9AB4-6EED-7640-E16CCBF5B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6125" y="1216025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6" name="TextBox 86">
            <a:extLst>
              <a:ext uri="{FF2B5EF4-FFF2-40B4-BE49-F238E27FC236}">
                <a16:creationId xmlns:a16="http://schemas.microsoft.com/office/drawing/2014/main" id="{CB19F488-8D05-D1EA-5FC6-13D3971BD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513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7" name="TextBox 86">
            <a:extLst>
              <a:ext uri="{FF2B5EF4-FFF2-40B4-BE49-F238E27FC236}">
                <a16:creationId xmlns:a16="http://schemas.microsoft.com/office/drawing/2014/main" id="{B4FD9998-EE31-6D24-9CB5-67FEBB2E1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488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8" name="TextBox 86">
            <a:extLst>
              <a:ext uri="{FF2B5EF4-FFF2-40B4-BE49-F238E27FC236}">
                <a16:creationId xmlns:a16="http://schemas.microsoft.com/office/drawing/2014/main" id="{1F2EAD76-2508-D8C9-C76C-05A05EB34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8" y="1216025"/>
            <a:ext cx="393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9" name="TextBox 86">
            <a:extLst>
              <a:ext uri="{FF2B5EF4-FFF2-40B4-BE49-F238E27FC236}">
                <a16:creationId xmlns:a16="http://schemas.microsoft.com/office/drawing/2014/main" id="{E21F6AF5-8B5D-E901-B9CC-2DA816C4D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3138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0" name="TextBox 86">
            <a:extLst>
              <a:ext uri="{FF2B5EF4-FFF2-40B4-BE49-F238E27FC236}">
                <a16:creationId xmlns:a16="http://schemas.microsoft.com/office/drawing/2014/main" id="{CDA36EE8-535B-CF37-D4E7-4EE340463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113" y="1216025"/>
            <a:ext cx="3429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1" name="TextBox 86">
            <a:extLst>
              <a:ext uri="{FF2B5EF4-FFF2-40B4-BE49-F238E27FC236}">
                <a16:creationId xmlns:a16="http://schemas.microsoft.com/office/drawing/2014/main" id="{9AC951F1-4A15-4F44-965F-29BF1EF4E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8675" y="1216025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2" name="TextBox 86">
            <a:extLst>
              <a:ext uri="{FF2B5EF4-FFF2-40B4-BE49-F238E27FC236}">
                <a16:creationId xmlns:a16="http://schemas.microsoft.com/office/drawing/2014/main" id="{55AF9E7C-5FDF-4925-9028-EC66C83D0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21602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3" name="Chevron 60">
            <a:extLst>
              <a:ext uri="{FF2B5EF4-FFF2-40B4-BE49-F238E27FC236}">
                <a16:creationId xmlns:a16="http://schemas.microsoft.com/office/drawing/2014/main" id="{BB66ABFF-E7A4-600C-DCA5-68545E89AA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63" y="2109788"/>
            <a:ext cx="827087" cy="280987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AE99719A-CD21-3C13-4744-05936387E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7438" y="2109788"/>
            <a:ext cx="96520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B56143-289B-BF59-FAFB-8C0703A47898}"/>
              </a:ext>
            </a:extLst>
          </p:cNvPr>
          <p:cNvSpPr txBox="1"/>
          <p:nvPr/>
        </p:nvSpPr>
        <p:spPr>
          <a:xfrm>
            <a:off x="3162300" y="90328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CBE8B50-887E-F0DC-BA2D-1148A726F18B}"/>
              </a:ext>
            </a:extLst>
          </p:cNvPr>
          <p:cNvSpPr txBox="1"/>
          <p:nvPr/>
        </p:nvSpPr>
        <p:spPr>
          <a:xfrm>
            <a:off x="5865813" y="903288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47" name="TextBox 2">
            <a:extLst>
              <a:ext uri="{FF2B5EF4-FFF2-40B4-BE49-F238E27FC236}">
                <a16:creationId xmlns:a16="http://schemas.microsoft.com/office/drawing/2014/main" id="{9D49F941-C33F-C3D4-F37C-EAF6A9758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90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48" name="TextBox 59">
            <a:extLst>
              <a:ext uri="{FF2B5EF4-FFF2-40B4-BE49-F238E27FC236}">
                <a16:creationId xmlns:a16="http://schemas.microsoft.com/office/drawing/2014/main" id="{14D8C724-F489-782E-99EA-2C6EB89F7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49" name="TextBox 60">
            <a:extLst>
              <a:ext uri="{FF2B5EF4-FFF2-40B4-BE49-F238E27FC236}">
                <a16:creationId xmlns:a16="http://schemas.microsoft.com/office/drawing/2014/main" id="{6C49C5D7-0139-89C0-5502-FCFE3C310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051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0" name="TextBox 61">
            <a:extLst>
              <a:ext uri="{FF2B5EF4-FFF2-40B4-BE49-F238E27FC236}">
                <a16:creationId xmlns:a16="http://schemas.microsoft.com/office/drawing/2014/main" id="{534FED17-D641-CF4C-E666-C7A6341CD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275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1" name="TextBox 62">
            <a:extLst>
              <a:ext uri="{FF2B5EF4-FFF2-40B4-BE49-F238E27FC236}">
                <a16:creationId xmlns:a16="http://schemas.microsoft.com/office/drawing/2014/main" id="{E3A59E99-78C6-8212-5403-2D09338DF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0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2" name="TextBox 63">
            <a:extLst>
              <a:ext uri="{FF2B5EF4-FFF2-40B4-BE49-F238E27FC236}">
                <a16:creationId xmlns:a16="http://schemas.microsoft.com/office/drawing/2014/main" id="{34779226-7E27-0FAA-AD9A-3B08060E4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32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3" name="TextBox 64">
            <a:extLst>
              <a:ext uri="{FF2B5EF4-FFF2-40B4-BE49-F238E27FC236}">
                <a16:creationId xmlns:a16="http://schemas.microsoft.com/office/drawing/2014/main" id="{94236FFA-0997-C13E-0B96-88F141224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51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4" name="TextBox 65">
            <a:extLst>
              <a:ext uri="{FF2B5EF4-FFF2-40B4-BE49-F238E27FC236}">
                <a16:creationId xmlns:a16="http://schemas.microsoft.com/office/drawing/2014/main" id="{F37E2FBC-BA43-FF5C-5F2E-BB0D99F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682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5" name="TextBox 66">
            <a:extLst>
              <a:ext uri="{FF2B5EF4-FFF2-40B4-BE49-F238E27FC236}">
                <a16:creationId xmlns:a16="http://schemas.microsoft.com/office/drawing/2014/main" id="{FB30F2A7-90A3-E3DE-06A0-0317D5725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4488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6" name="TextBox 67">
            <a:extLst>
              <a:ext uri="{FF2B5EF4-FFF2-40B4-BE49-F238E27FC236}">
                <a16:creationId xmlns:a16="http://schemas.microsoft.com/office/drawing/2014/main" id="{BF39E3B0-A26E-FAE4-A99E-E30F11D52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7" name="TextBox 69">
            <a:extLst>
              <a:ext uri="{FF2B5EF4-FFF2-40B4-BE49-F238E27FC236}">
                <a16:creationId xmlns:a16="http://schemas.microsoft.com/office/drawing/2014/main" id="{B4B5D527-A10F-9EF4-CB1D-999F87B63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8" name="TextBox 70">
            <a:extLst>
              <a:ext uri="{FF2B5EF4-FFF2-40B4-BE49-F238E27FC236}">
                <a16:creationId xmlns:a16="http://schemas.microsoft.com/office/drawing/2014/main" id="{14600030-E5AE-6738-F7FE-C1A60CE39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3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9" name="TextBox 71">
            <a:extLst>
              <a:ext uri="{FF2B5EF4-FFF2-40B4-BE49-F238E27FC236}">
                <a16:creationId xmlns:a16="http://schemas.microsoft.com/office/drawing/2014/main" id="{A97B5865-FCE7-1A30-1DEA-4AA01AD3E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5838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1094D96-4519-A119-6C23-D36327FE7B93}"/>
              </a:ext>
            </a:extLst>
          </p:cNvPr>
          <p:cNvSpPr txBox="1"/>
          <p:nvPr/>
        </p:nvSpPr>
        <p:spPr>
          <a:xfrm>
            <a:off x="8359775" y="884238"/>
            <a:ext cx="49212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17462" name="Chevron 79">
            <a:extLst>
              <a:ext uri="{FF2B5EF4-FFF2-40B4-BE49-F238E27FC236}">
                <a16:creationId xmlns:a16="http://schemas.microsoft.com/office/drawing/2014/main" id="{7FBED920-66EE-647E-5A1D-61890EFD3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8288" y="3514725"/>
            <a:ext cx="868362" cy="207963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  <a:endParaRPr lang="fr-FR" altLang="en-US" sz="50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C843348-AB8B-EB98-E099-AB29F45FAE77}"/>
              </a:ext>
            </a:extLst>
          </p:cNvPr>
          <p:cNvSpPr/>
          <p:nvPr/>
        </p:nvSpPr>
        <p:spPr bwMode="auto">
          <a:xfrm>
            <a:off x="3009900" y="37639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17A88905-A9FA-A2BB-A116-53280018334C}"/>
              </a:ext>
            </a:extLst>
          </p:cNvPr>
          <p:cNvSpPr/>
          <p:nvPr/>
        </p:nvSpPr>
        <p:spPr bwMode="auto">
          <a:xfrm>
            <a:off x="2106613" y="3241675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6C844825-B87B-FE34-62F5-4EB9818A178E}"/>
              </a:ext>
            </a:extLst>
          </p:cNvPr>
          <p:cNvSpPr/>
          <p:nvPr/>
        </p:nvSpPr>
        <p:spPr bwMode="auto">
          <a:xfrm>
            <a:off x="1635125" y="2952750"/>
            <a:ext cx="313690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19567EF5-0183-6D10-3220-078DAC35F298}"/>
              </a:ext>
            </a:extLst>
          </p:cNvPr>
          <p:cNvSpPr/>
          <p:nvPr/>
        </p:nvSpPr>
        <p:spPr bwMode="auto">
          <a:xfrm>
            <a:off x="2725738" y="3517900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3A728F7C-B2A9-CF29-C3A2-7F395D4F749F}"/>
              </a:ext>
            </a:extLst>
          </p:cNvPr>
          <p:cNvSpPr/>
          <p:nvPr/>
        </p:nvSpPr>
        <p:spPr bwMode="auto">
          <a:xfrm>
            <a:off x="5076825" y="40735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A5A3D82-EC9B-3ADE-A805-696272707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582863"/>
            <a:ext cx="9715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7469" name="TextBox 86">
            <a:extLst>
              <a:ext uri="{FF2B5EF4-FFF2-40B4-BE49-F238E27FC236}">
                <a16:creationId xmlns:a16="http://schemas.microsoft.com/office/drawing/2014/main" id="{10E44D0D-576B-A569-BE45-7A9CACFC9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70" name="TextBox 60">
            <a:extLst>
              <a:ext uri="{FF2B5EF4-FFF2-40B4-BE49-F238E27FC236}">
                <a16:creationId xmlns:a16="http://schemas.microsoft.com/office/drawing/2014/main" id="{55D8DEE1-0FC7-4175-1A06-A519082BC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D686F8-ED82-6617-D806-C4A879336399}"/>
              </a:ext>
            </a:extLst>
          </p:cNvPr>
          <p:cNvSpPr txBox="1"/>
          <p:nvPr/>
        </p:nvSpPr>
        <p:spPr>
          <a:xfrm>
            <a:off x="903288" y="9064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AAE91857-00D6-80E6-0802-C60E42247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6669" y="4849019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89868D0B-3FEE-8610-2056-6C3F72FA2E29}"/>
              </a:ext>
            </a:extLst>
          </p:cNvPr>
          <p:cNvSpPr/>
          <p:nvPr/>
        </p:nvSpPr>
        <p:spPr bwMode="auto">
          <a:xfrm>
            <a:off x="1320800" y="176530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646E7AD7-3632-784D-D102-DC06C0316E17}"/>
              </a:ext>
            </a:extLst>
          </p:cNvPr>
          <p:cNvSpPr/>
          <p:nvPr/>
        </p:nvSpPr>
        <p:spPr bwMode="auto">
          <a:xfrm>
            <a:off x="53975" y="1762125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80%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4D0454FC-8357-F7D4-27A3-7B357ACF2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2225" y="106680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7476" name="Diamond 3">
            <a:extLst>
              <a:ext uri="{FF2B5EF4-FFF2-40B4-BE49-F238E27FC236}">
                <a16:creationId xmlns:a16="http://schemas.microsoft.com/office/drawing/2014/main" id="{A5B8E233-3513-86AA-A6D0-A7696191A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3" y="2065338"/>
            <a:ext cx="896937" cy="392112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17477" name="TextBox 6">
            <a:extLst>
              <a:ext uri="{FF2B5EF4-FFF2-40B4-BE49-F238E27FC236}">
                <a16:creationId xmlns:a16="http://schemas.microsoft.com/office/drawing/2014/main" id="{5FCD5681-5215-0194-22BF-BA9407FA2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8" y="2120900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7478" name="Diamond 16">
            <a:extLst>
              <a:ext uri="{FF2B5EF4-FFF2-40B4-BE49-F238E27FC236}">
                <a16:creationId xmlns:a16="http://schemas.microsoft.com/office/drawing/2014/main" id="{E93C09B3-60E0-1DFC-83C0-9133ACA46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638" y="2522538"/>
            <a:ext cx="866775" cy="368300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79" name="TextBox 7">
            <a:extLst>
              <a:ext uri="{FF2B5EF4-FFF2-40B4-BE49-F238E27FC236}">
                <a16:creationId xmlns:a16="http://schemas.microsoft.com/office/drawing/2014/main" id="{D966007A-A646-7DD2-DCAA-9A3923679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576513"/>
            <a:ext cx="5826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D293CFCC-D896-5184-E5C7-45BF2F86B7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1538" y="1690688"/>
            <a:ext cx="12700" cy="3205162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FE3895CB-3E7C-9F4F-088B-15F2D26B22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3AF73AB5-92CC-8C3F-D877-47961DF88D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1545431"/>
            <a:ext cx="0" cy="3259138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184377AB-53B5-5625-A045-27D359756E19}"/>
              </a:ext>
            </a:extLst>
          </p:cNvPr>
          <p:cNvSpPr/>
          <p:nvPr/>
        </p:nvSpPr>
        <p:spPr bwMode="auto">
          <a:xfrm>
            <a:off x="6670169" y="3709619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3" name="Star: 5 Points 12">
            <a:extLst>
              <a:ext uri="{FF2B5EF4-FFF2-40B4-BE49-F238E27FC236}">
                <a16:creationId xmlns:a16="http://schemas.microsoft.com/office/drawing/2014/main" id="{767746F6-AE2A-CFD1-834A-BA00F85D3004}"/>
              </a:ext>
            </a:extLst>
          </p:cNvPr>
          <p:cNvSpPr/>
          <p:nvPr/>
        </p:nvSpPr>
        <p:spPr bwMode="auto">
          <a:xfrm>
            <a:off x="6667923" y="3410386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(1/3) - SA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0209" y="696929"/>
            <a:ext cx="8361904" cy="1979543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SA1 (Stage 1): </a:t>
            </a:r>
            <a:r>
              <a:rPr lang="en-US" altLang="en-US" sz="1600" dirty="0">
                <a:highlight>
                  <a:srgbClr val="00FF00"/>
                </a:highlight>
              </a:rPr>
              <a:t>completed</a:t>
            </a:r>
            <a:r>
              <a:rPr lang="en-US" altLang="en-US" sz="1600" dirty="0"/>
              <a:t> and stable (</a:t>
            </a:r>
            <a:r>
              <a:rPr lang="en-GB" altLang="en-US" sz="1600" dirty="0"/>
              <a:t>14 Studies, 25 Normative items)</a:t>
            </a:r>
            <a:endParaRPr lang="en-GB" altLang="en-US" sz="900" dirty="0"/>
          </a:p>
          <a:p>
            <a:pPr marL="341273" indent="-341313">
              <a:defRPr/>
            </a:pPr>
            <a:r>
              <a:rPr lang="en-US" altLang="en-US" sz="1600" dirty="0"/>
              <a:t>SA2, SA6 (Stage 2): </a:t>
            </a:r>
            <a:r>
              <a:rPr lang="en-US" altLang="en-US" sz="1600" dirty="0">
                <a:highlight>
                  <a:srgbClr val="00FF00"/>
                </a:highlight>
              </a:rPr>
              <a:t>completed</a:t>
            </a:r>
            <a:r>
              <a:rPr lang="en-US" altLang="en-US" sz="1600" dirty="0"/>
              <a:t> (24 Studies, 72 Normative items), except for 3 items:</a:t>
            </a:r>
          </a:p>
          <a:p>
            <a:pPr marL="739775" lvl="1" indent="-341313">
              <a:defRPr/>
            </a:pPr>
            <a:r>
              <a:rPr lang="en-GB" altLang="en-US" sz="1100" b="1" dirty="0"/>
              <a:t>Stage 2 for :</a:t>
            </a:r>
          </a:p>
          <a:p>
            <a:pPr marL="1139825" lvl="2" indent="-341313">
              <a:defRPr/>
            </a:pPr>
            <a:r>
              <a:rPr lang="en-GB" altLang="en-US" sz="1000" b="1" dirty="0"/>
              <a:t>AI/ML (UID 1040033, AIML_CN) : now 99%, was 98%</a:t>
            </a:r>
          </a:p>
          <a:p>
            <a:pPr marL="1139825" lvl="2" indent="-341313">
              <a:defRPr/>
            </a:pPr>
            <a:r>
              <a:rPr lang="en-GB" altLang="en-US" sz="1000" b="1" dirty="0" err="1"/>
              <a:t>NG_RTC_Phase</a:t>
            </a:r>
            <a:r>
              <a:rPr lang="en-GB" altLang="en-US" sz="1000" b="1" dirty="0"/>
              <a:t> 2 (UID 1040026, NG_RTC_Ph2): remaining at 99%</a:t>
            </a:r>
          </a:p>
          <a:p>
            <a:pPr marL="1139825" lvl="2" indent="-341313">
              <a:defRPr/>
            </a:pPr>
            <a:r>
              <a:rPr lang="en-GB" altLang="en-US" sz="1000" b="1" dirty="0"/>
              <a:t>Ambient-IoT (UID 1070010, </a:t>
            </a:r>
            <a:r>
              <a:rPr lang="en-GB" altLang="en-US" sz="1000" b="1" dirty="0" err="1"/>
              <a:t>AmbientIoT</a:t>
            </a:r>
            <a:r>
              <a:rPr lang="en-GB" altLang="en-US" sz="1000" b="1" dirty="0"/>
              <a:t>-ARC): now 95%, was 90%</a:t>
            </a:r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255712" lvl="3" indent="0">
              <a:buNone/>
              <a:defRPr/>
            </a:pPr>
            <a:endParaRPr lang="en-US" altLang="en-US" sz="2800" b="1" dirty="0"/>
          </a:p>
          <a:p>
            <a:pPr marL="739775" lvl="1" indent="-341313">
              <a:defRPr/>
            </a:pPr>
            <a:endParaRPr lang="en-US" altLang="en-US" sz="1200" b="1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 txBox="1">
            <a:spLocks/>
          </p:cNvSpPr>
          <p:nvPr/>
        </p:nvSpPr>
        <p:spPr bwMode="auto">
          <a:xfrm>
            <a:off x="283764" y="2049968"/>
            <a:ext cx="8388349" cy="1724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>
              <a:defRPr/>
            </a:pPr>
            <a:r>
              <a:rPr lang="en-GB" altLang="en-US" sz="1600" dirty="0"/>
              <a:t>SA3/4/5:</a:t>
            </a:r>
          </a:p>
          <a:p>
            <a:pPr marL="1139825" lvl="2" indent="-341313">
              <a:defRPr/>
            </a:pPr>
            <a:r>
              <a:rPr lang="en-US" altLang="en-US" sz="1200" kern="0" dirty="0"/>
              <a:t>Reminder: these WGs also handle Stage 3 for certain topics</a:t>
            </a:r>
          </a:p>
          <a:p>
            <a:pPr marL="1139825" lvl="2" indent="-341313">
              <a:defRPr/>
            </a:pPr>
            <a:r>
              <a:rPr lang="en-US" altLang="en-US" sz="1200" kern="0" dirty="0"/>
              <a:t>Studies</a:t>
            </a:r>
            <a:r>
              <a:rPr lang="en-US" altLang="en-US" sz="1200" b="1" kern="0" dirty="0"/>
              <a:t>: 51 studies (same </a:t>
            </a:r>
            <a:r>
              <a:rPr lang="en-US" altLang="en-US" sz="1200" kern="0" dirty="0"/>
              <a:t>at previous TSG), </a:t>
            </a:r>
            <a:r>
              <a:rPr lang="en-US" altLang="en-US" sz="1200" b="1" kern="0" dirty="0"/>
              <a:t>OCI = 100 % </a:t>
            </a:r>
            <a:r>
              <a:rPr lang="en-US" altLang="en-US" sz="1200" kern="0" dirty="0"/>
              <a:t>(against 95 % at previous TSG)</a:t>
            </a:r>
          </a:p>
          <a:p>
            <a:pPr marL="1139825" lvl="2" indent="-341313">
              <a:defRPr/>
            </a:pPr>
            <a:r>
              <a:rPr lang="en-US" altLang="en-US" sz="1200" kern="0" dirty="0"/>
              <a:t>Normative</a:t>
            </a:r>
            <a:r>
              <a:rPr lang="en-US" altLang="en-US" sz="1200" b="1" kern="0" dirty="0"/>
              <a:t>: </a:t>
            </a:r>
            <a:r>
              <a:rPr lang="en-US" altLang="en-US" sz="1200" b="1" u="sng" kern="0" dirty="0"/>
              <a:t>73 items (against 74 at previous TSG)</a:t>
            </a:r>
            <a:r>
              <a:rPr lang="en-US" altLang="en-US" sz="1200" kern="0" dirty="0"/>
              <a:t>, </a:t>
            </a:r>
            <a:r>
              <a:rPr lang="en-US" altLang="en-US" sz="1200" b="1" kern="0" dirty="0"/>
              <a:t>OCI = 95 % (against 67 % </a:t>
            </a:r>
            <a:r>
              <a:rPr lang="en-US" altLang="en-US" sz="1200" kern="0" dirty="0"/>
              <a:t>at previous TSG)</a:t>
            </a:r>
          </a:p>
          <a:p>
            <a:pPr marL="1139825" lvl="2" indent="-341313">
              <a:defRPr/>
            </a:pPr>
            <a:r>
              <a:rPr lang="en-US" altLang="en-US" sz="1200" b="1" kern="0" dirty="0">
                <a:highlight>
                  <a:srgbClr val="00FF00"/>
                </a:highlight>
              </a:rPr>
              <a:t>SA#109: SARel-19 Stage 3 freeze declared at TSG#109, with some exceptions</a:t>
            </a:r>
          </a:p>
          <a:p>
            <a:pPr marL="1139825" lvl="2" indent="-341313">
              <a:defRPr/>
            </a:pPr>
            <a:r>
              <a:rPr lang="en-US" altLang="en-US" sz="1200" kern="0" dirty="0"/>
              <a:t>Normative Items not 100% complete:</a:t>
            </a:r>
          </a:p>
          <a:p>
            <a:pPr marL="1139825" lvl="2" indent="-341313">
              <a:defRPr/>
            </a:pPr>
            <a:endParaRPr lang="en-US" altLang="en-US" sz="1200" kern="0" dirty="0"/>
          </a:p>
          <a:p>
            <a:pPr marL="1139825" lvl="2" indent="-341313">
              <a:defRPr/>
            </a:pPr>
            <a:endParaRPr lang="en-US" altLang="en-US" sz="1200" kern="0" dirty="0"/>
          </a:p>
          <a:p>
            <a:pPr marL="1139825" lvl="2" indent="-341313">
              <a:defRPr/>
            </a:pPr>
            <a:endParaRPr lang="en-US" altLang="en-US" sz="1200" kern="0" dirty="0"/>
          </a:p>
          <a:p>
            <a:pPr marL="1139825" lvl="2" indent="-341313">
              <a:defRPr/>
            </a:pPr>
            <a:endParaRPr lang="en-US" altLang="en-US" sz="1200" kern="0" dirty="0"/>
          </a:p>
          <a:p>
            <a:pPr marL="1139825" lvl="2" indent="-341313">
              <a:defRPr/>
            </a:pPr>
            <a:endParaRPr lang="en-US" altLang="en-US" sz="1200" kern="0" dirty="0"/>
          </a:p>
          <a:p>
            <a:pPr marL="1139825" lvl="2" indent="-341313">
              <a:defRPr/>
            </a:pPr>
            <a:endParaRPr lang="en-US" altLang="en-US" sz="1200" kern="0" dirty="0"/>
          </a:p>
          <a:p>
            <a:pPr marL="1139825" lvl="2" indent="-341313">
              <a:defRPr/>
            </a:pPr>
            <a:endParaRPr lang="en-US" altLang="en-US" sz="1200" kern="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5DAF116-DF35-4FF0-7B32-062430CEDD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2598079"/>
              </p:ext>
            </p:extLst>
          </p:nvPr>
        </p:nvGraphicFramePr>
        <p:xfrm>
          <a:off x="229742" y="3489350"/>
          <a:ext cx="8388349" cy="1256863"/>
        </p:xfrm>
        <a:graphic>
          <a:graphicData uri="http://schemas.openxmlformats.org/drawingml/2006/table">
            <a:tbl>
              <a:tblPr/>
              <a:tblGrid>
                <a:gridCol w="633786">
                  <a:extLst>
                    <a:ext uri="{9D8B030D-6E8A-4147-A177-3AD203B41FA5}">
                      <a16:colId xmlns:a16="http://schemas.microsoft.com/office/drawing/2014/main" val="2016441641"/>
                    </a:ext>
                  </a:extLst>
                </a:gridCol>
                <a:gridCol w="5418253">
                  <a:extLst>
                    <a:ext uri="{9D8B030D-6E8A-4147-A177-3AD203B41FA5}">
                      <a16:colId xmlns:a16="http://schemas.microsoft.com/office/drawing/2014/main" val="3674346416"/>
                    </a:ext>
                  </a:extLst>
                </a:gridCol>
                <a:gridCol w="1354563">
                  <a:extLst>
                    <a:ext uri="{9D8B030D-6E8A-4147-A177-3AD203B41FA5}">
                      <a16:colId xmlns:a16="http://schemas.microsoft.com/office/drawing/2014/main" val="3444800565"/>
                    </a:ext>
                  </a:extLst>
                </a:gridCol>
                <a:gridCol w="422524">
                  <a:extLst>
                    <a:ext uri="{9D8B030D-6E8A-4147-A177-3AD203B41FA5}">
                      <a16:colId xmlns:a16="http://schemas.microsoft.com/office/drawing/2014/main" val="2652715324"/>
                    </a:ext>
                  </a:extLst>
                </a:gridCol>
                <a:gridCol w="559223">
                  <a:extLst>
                    <a:ext uri="{9D8B030D-6E8A-4147-A177-3AD203B41FA5}">
                      <a16:colId xmlns:a16="http://schemas.microsoft.com/office/drawing/2014/main" val="773914529"/>
                    </a:ext>
                  </a:extLst>
                </a:gridCol>
              </a:tblGrid>
              <a:tr h="23408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Unique_ID</a:t>
                      </a:r>
                      <a:endParaRPr lang="en-GB" sz="8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Name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Acronym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WG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0465206"/>
                  </a:ext>
                </a:extLst>
              </a:tr>
              <a:tr h="146111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1070022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Security Aspects of Ambient IoT Services in 5G 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AmbientIoT-SEC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S3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636474"/>
                  </a:ext>
                </a:extLst>
              </a:tr>
              <a:tr h="146111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1050113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Terminal Audio quality performance and Test methods for Immersive Audio Services, Phase 2 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ATIAS_Ph2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S4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9417667"/>
                  </a:ext>
                </a:extLst>
              </a:tr>
              <a:tr h="146111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1040021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EVS Codec Extension for Immersive Voice and Audio Services, Phase 2 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IVAS_Codec_Ph2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S4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5959974"/>
                  </a:ext>
                </a:extLst>
              </a:tr>
              <a:tr h="146111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1030002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Video Operating Points - Harmonization and Stereo MV-HEVC 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VOPS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S4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0022597"/>
                  </a:ext>
                </a:extLst>
              </a:tr>
              <a:tr h="146111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1070057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 3 for Advanced Media Delivery 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AMD_PRO-MED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S4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298858"/>
                  </a:ext>
                </a:extLst>
              </a:tr>
              <a:tr h="146111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1010010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 Security Assurance Specification (SCAS) for the Unified Data Repository (UDR) 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SCAS_5G_UDR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S3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7370566"/>
                  </a:ext>
                </a:extLst>
              </a:tr>
              <a:tr h="146111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1020035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Mission critical security enhancements for release 19 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MCXSec4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S3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666351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ECD8B322-42EF-A763-D4C5-6309F6B6CBFC}"/>
              </a:ext>
            </a:extLst>
          </p:cNvPr>
          <p:cNvSpPr txBox="1"/>
          <p:nvPr/>
        </p:nvSpPr>
        <p:spPr>
          <a:xfrm>
            <a:off x="488950" y="4753521"/>
            <a:ext cx="846485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82625" lvl="1" indent="-341313">
              <a:defRPr/>
            </a:pPr>
            <a:r>
              <a:rPr lang="en-GB" altLang="en-US" sz="1400" u="sng" kern="0" dirty="0">
                <a:solidFill>
                  <a:srgbClr val="FF0000"/>
                </a:solidFill>
              </a:rPr>
              <a:t>Left for Rel-19 in SA: complete the exceptions/not 100% items.</a:t>
            </a: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(2/3) - CT</a:t>
            </a:r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CE2E5AD3-B017-5084-E493-0C9686D1FC36}"/>
              </a:ext>
            </a:extLst>
          </p:cNvPr>
          <p:cNvSpPr txBox="1">
            <a:spLocks/>
          </p:cNvSpPr>
          <p:nvPr/>
        </p:nvSpPr>
        <p:spPr bwMode="auto">
          <a:xfrm>
            <a:off x="0" y="197803"/>
            <a:ext cx="8605837" cy="1757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1139825" lvl="2" indent="-341313">
              <a:defRPr/>
            </a:pPr>
            <a:endParaRPr lang="en-US" altLang="en-US" sz="1200" kern="0" dirty="0">
              <a:highlight>
                <a:srgbClr val="FFFF00"/>
              </a:highlight>
            </a:endParaRPr>
          </a:p>
          <a:p>
            <a:pPr marL="0" indent="0">
              <a:buNone/>
              <a:defRPr/>
            </a:pPr>
            <a:endParaRPr lang="en-GB" altLang="en-US" sz="2200" kern="0" dirty="0"/>
          </a:p>
          <a:p>
            <a:pPr marL="1139825" lvl="2" indent="-341313">
              <a:defRPr/>
            </a:pPr>
            <a:r>
              <a:rPr lang="en-US" altLang="en-US" sz="1200" kern="0" dirty="0"/>
              <a:t>Studies</a:t>
            </a:r>
            <a:r>
              <a:rPr lang="en-US" altLang="en-US" sz="1200" b="1" kern="0" dirty="0"/>
              <a:t>: 5 studies (same at previous TSG)</a:t>
            </a:r>
            <a:r>
              <a:rPr lang="en-US" altLang="en-US" sz="1200" kern="0" dirty="0"/>
              <a:t>, </a:t>
            </a:r>
            <a:r>
              <a:rPr lang="en-US" altLang="en-US" sz="1200" b="1" kern="0" dirty="0"/>
              <a:t>OCI = 87 % </a:t>
            </a:r>
            <a:r>
              <a:rPr lang="en-US" altLang="en-US" sz="1200" kern="0" dirty="0"/>
              <a:t>(against 80% at previous TSG)</a:t>
            </a:r>
          </a:p>
          <a:p>
            <a:pPr marL="1139825" lvl="2" indent="-341313">
              <a:defRPr/>
            </a:pPr>
            <a:r>
              <a:rPr lang="en-US" altLang="en-US" sz="1200" kern="0" dirty="0"/>
              <a:t>Normative</a:t>
            </a:r>
            <a:r>
              <a:rPr lang="en-US" altLang="en-US" sz="1200" b="1" kern="0" dirty="0"/>
              <a:t>: </a:t>
            </a:r>
            <a:r>
              <a:rPr lang="en-US" altLang="en-US" sz="1200" b="1" u="sng" kern="0" dirty="0"/>
              <a:t>137 items (against 123 at previous TSG)</a:t>
            </a:r>
            <a:r>
              <a:rPr lang="en-US" altLang="en-US" sz="1200" kern="0" dirty="0"/>
              <a:t>, </a:t>
            </a:r>
            <a:r>
              <a:rPr lang="en-US" altLang="en-US" sz="1200" b="1" kern="0" dirty="0"/>
              <a:t>OCI = 93% (against 78% </a:t>
            </a:r>
            <a:r>
              <a:rPr lang="en-US" altLang="en-US" sz="1200" kern="0" dirty="0"/>
              <a:t>at previous TSG)</a:t>
            </a:r>
          </a:p>
          <a:p>
            <a:pPr marL="1139825" lvl="2" indent="-341313">
              <a:defRPr/>
            </a:pPr>
            <a:r>
              <a:rPr lang="en-US" altLang="en-US" sz="1200" b="1" kern="0" dirty="0">
                <a:highlight>
                  <a:srgbClr val="00FF00"/>
                </a:highlight>
              </a:rPr>
              <a:t>CT#109: CT Rel-19 Stage 3 freeze declared at TSG#109, with some exceptions</a:t>
            </a:r>
          </a:p>
          <a:p>
            <a:pPr marL="1139825" lvl="2" indent="-341313">
              <a:defRPr/>
            </a:pPr>
            <a:r>
              <a:rPr lang="en-GB" altLang="en-US" sz="1200" kern="0" dirty="0"/>
              <a:t>Normative Items less than 80% complete are:</a:t>
            </a:r>
          </a:p>
          <a:p>
            <a:pPr marL="798512" lvl="2" indent="0">
              <a:buNone/>
              <a:defRPr/>
            </a:pPr>
            <a:endParaRPr lang="en-GB" altLang="en-US" sz="1200" kern="0" dirty="0"/>
          </a:p>
          <a:p>
            <a:pPr marL="798512" lvl="2" indent="0">
              <a:buNone/>
              <a:defRPr/>
            </a:pPr>
            <a:endParaRPr lang="en-GB" altLang="en-US" sz="1200" kern="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841302F-F1A5-EC64-E0A0-98B775253A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3523866"/>
              </p:ext>
            </p:extLst>
          </p:nvPr>
        </p:nvGraphicFramePr>
        <p:xfrm>
          <a:off x="345976" y="1831752"/>
          <a:ext cx="8347812" cy="2171804"/>
        </p:xfrm>
        <a:graphic>
          <a:graphicData uri="http://schemas.openxmlformats.org/drawingml/2006/table">
            <a:tbl>
              <a:tblPr/>
              <a:tblGrid>
                <a:gridCol w="683475">
                  <a:extLst>
                    <a:ext uri="{9D8B030D-6E8A-4147-A177-3AD203B41FA5}">
                      <a16:colId xmlns:a16="http://schemas.microsoft.com/office/drawing/2014/main" val="1804488923"/>
                    </a:ext>
                  </a:extLst>
                </a:gridCol>
                <a:gridCol w="4758062">
                  <a:extLst>
                    <a:ext uri="{9D8B030D-6E8A-4147-A177-3AD203B41FA5}">
                      <a16:colId xmlns:a16="http://schemas.microsoft.com/office/drawing/2014/main" val="1083031913"/>
                    </a:ext>
                  </a:extLst>
                </a:gridCol>
                <a:gridCol w="2103596">
                  <a:extLst>
                    <a:ext uri="{9D8B030D-6E8A-4147-A177-3AD203B41FA5}">
                      <a16:colId xmlns:a16="http://schemas.microsoft.com/office/drawing/2014/main" val="841950957"/>
                    </a:ext>
                  </a:extLst>
                </a:gridCol>
                <a:gridCol w="438912">
                  <a:extLst>
                    <a:ext uri="{9D8B030D-6E8A-4147-A177-3AD203B41FA5}">
                      <a16:colId xmlns:a16="http://schemas.microsoft.com/office/drawing/2014/main" val="1073616889"/>
                    </a:ext>
                  </a:extLst>
                </a:gridCol>
                <a:gridCol w="363767">
                  <a:extLst>
                    <a:ext uri="{9D8B030D-6E8A-4147-A177-3AD203B41FA5}">
                      <a16:colId xmlns:a16="http://schemas.microsoft.com/office/drawing/2014/main" val="2124691047"/>
                    </a:ext>
                  </a:extLst>
                </a:gridCol>
              </a:tblGrid>
              <a:tr h="214244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WG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9804974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1050045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CT1 aspects of Application enablement for AI/ML services 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AIML_App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5437550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1080030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CT1 aspects of Ambient power-enabled Internet of Things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AmbientIoT-CT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4216755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1060038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CT1 aspects of Application enablement for XRM Services Phase 2 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XRM_Ph2_App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3745721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1080022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CT 1aspects of Minimization of Service Interruption During Core Network Failure Phase 2 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MINT_Ph2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3449885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1090035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CT4 aspects of Minimization of Service Interruption During Core Network Failure Phase 2 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MINT_Ph2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C4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3082056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1080038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CT6 aspects of Minimization of Service Interruption During Core Network Failure Phase 2 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MINT_Ph2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C6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284221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1070038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CT3 aspects of Application enablement aspects for MMTel 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MMTel_App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C3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3925708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1090034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CT1 aspects of IMS Disaster Prevention and Restoration Enhancement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IMS_RES-CT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863681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1080035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CT3 aspects of IMS Disaster Prevention and Restoration Enhancement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IMS_RES-CT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C3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0455655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1080036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CT4 aspects of IMS Disaster Prevention and Restoration Enhancement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IMS_RES-CT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C4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7442785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1090032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CT aspects of Lower Selection-priority for PLMN Selection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LoSePLMN-CT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0459653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1080003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Harmonization of test case definitions for cross-RAT usability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TestHarmon_CrossRAT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C6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9141968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2E5A1DC3-0809-9E6D-4633-285E4F8253C2}"/>
              </a:ext>
            </a:extLst>
          </p:cNvPr>
          <p:cNvSpPr txBox="1"/>
          <p:nvPr/>
        </p:nvSpPr>
        <p:spPr>
          <a:xfrm>
            <a:off x="145069" y="4395077"/>
            <a:ext cx="885386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82625" lvl="1" indent="-341313">
              <a:defRPr/>
            </a:pPr>
            <a:r>
              <a:rPr lang="en-GB" altLang="en-US" sz="1400" u="sng" kern="0" dirty="0">
                <a:solidFill>
                  <a:srgbClr val="FF0000"/>
                </a:solidFill>
              </a:rPr>
              <a:t>Left for Rel-19 in CT: complete the exceptions/not 100% items; complete code freeze (by Dec. 2025).</a:t>
            </a:r>
          </a:p>
        </p:txBody>
      </p:sp>
    </p:spTree>
    <p:extLst>
      <p:ext uri="{BB962C8B-B14F-4D97-AF65-F5344CB8AC3E}">
        <p14:creationId xmlns:p14="http://schemas.microsoft.com/office/powerpoint/2010/main" val="522818104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337" y="-29153"/>
            <a:ext cx="7350276" cy="547688"/>
          </a:xfrm>
        </p:spPr>
        <p:txBody>
          <a:bodyPr/>
          <a:lstStyle/>
          <a:p>
            <a:r>
              <a:rPr lang="en-GB" altLang="en-US" dirty="0"/>
              <a:t>Release 19 progress overview (3/3) - RAN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337" y="87784"/>
            <a:ext cx="8605837" cy="4448284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  <a:defRPr/>
            </a:pPr>
            <a:endParaRPr lang="en-US" altLang="en-US" sz="2400" dirty="0"/>
          </a:p>
          <a:p>
            <a:pPr marL="739815" lvl="1" indent="-341313">
              <a:spcBef>
                <a:spcPts val="0"/>
              </a:spcBef>
              <a:defRPr/>
            </a:pPr>
            <a:r>
              <a:rPr lang="en-GB" altLang="en-US" sz="1800" dirty="0"/>
              <a:t>Studies: </a:t>
            </a:r>
            <a:r>
              <a:rPr lang="en-US" altLang="en-US" sz="1800" dirty="0"/>
              <a:t> </a:t>
            </a:r>
            <a:r>
              <a:rPr lang="en-US" altLang="en-US" sz="1200" b="1" dirty="0"/>
              <a:t>12 studies (against 11 </a:t>
            </a:r>
            <a:r>
              <a:rPr lang="en-US" altLang="en-US" sz="1200" dirty="0"/>
              <a:t>at previous TSG), </a:t>
            </a:r>
            <a:r>
              <a:rPr lang="en-US" altLang="en-US" sz="1200" b="1" dirty="0"/>
              <a:t>OCI = 100 % </a:t>
            </a:r>
            <a:r>
              <a:rPr lang="en-US" altLang="en-US" sz="1200" dirty="0"/>
              <a:t>(against 96% at previous TSG)</a:t>
            </a:r>
            <a:endParaRPr lang="en-GB" altLang="en-US" sz="1050" dirty="0"/>
          </a:p>
          <a:p>
            <a:pPr marL="739815" lvl="1" indent="-341313">
              <a:spcBef>
                <a:spcPts val="0"/>
              </a:spcBef>
              <a:defRPr/>
            </a:pPr>
            <a:r>
              <a:rPr lang="en-GB" altLang="en-US" sz="1800" u="sng" dirty="0"/>
              <a:t>RAN Core: </a:t>
            </a:r>
            <a:r>
              <a:rPr lang="en-GB" altLang="en-US" sz="1200" b="1" u="sng" dirty="0"/>
              <a:t>55 items </a:t>
            </a:r>
            <a:r>
              <a:rPr lang="en-US" altLang="en-US" sz="1200" b="1" u="sng" dirty="0"/>
              <a:t>(same </a:t>
            </a:r>
            <a:r>
              <a:rPr lang="en-US" altLang="en-US" sz="1200" u="sng" dirty="0"/>
              <a:t>at previous TSG), </a:t>
            </a:r>
            <a:r>
              <a:rPr lang="en-US" altLang="en-US" sz="1200" b="1" u="sng" dirty="0">
                <a:highlight>
                  <a:srgbClr val="00FF00"/>
                </a:highlight>
              </a:rPr>
              <a:t>OCI = 95 % </a:t>
            </a:r>
            <a:r>
              <a:rPr lang="en-US" altLang="en-US" sz="1200" u="sng" dirty="0">
                <a:highlight>
                  <a:srgbClr val="00FF00"/>
                </a:highlight>
              </a:rPr>
              <a:t>(against 84% at previous TSG</a:t>
            </a:r>
            <a:r>
              <a:rPr lang="en-US" altLang="en-US" sz="1200" u="sng" dirty="0"/>
              <a:t>) .</a:t>
            </a:r>
            <a:r>
              <a:rPr lang="en-US" altLang="en-US" sz="1200" dirty="0"/>
              <a:t> </a:t>
            </a:r>
          </a:p>
          <a:p>
            <a:pPr marL="739815" lvl="1" indent="-341313">
              <a:spcBef>
                <a:spcPts val="0"/>
              </a:spcBef>
              <a:defRPr/>
            </a:pPr>
            <a:r>
              <a:rPr lang="en-GB" altLang="en-US" sz="1200" b="1" dirty="0">
                <a:highlight>
                  <a:srgbClr val="00FF00"/>
                </a:highlight>
              </a:rPr>
              <a:t>RAN#109: RAN Rel-19 Stage 3 freeze declared at TSG#109, with some exceptions</a:t>
            </a:r>
            <a:r>
              <a:rPr lang="en-US" altLang="en-US" sz="1200" dirty="0"/>
              <a:t>. Not 100%: </a:t>
            </a:r>
          </a:p>
          <a:p>
            <a:pPr marL="739815" lvl="1" indent="-341313">
              <a:spcBef>
                <a:spcPts val="0"/>
              </a:spcBef>
              <a:defRPr/>
            </a:pPr>
            <a:endParaRPr lang="en-US" altLang="en-US" sz="1200" dirty="0"/>
          </a:p>
          <a:p>
            <a:pPr marL="739815" lvl="1" indent="-341313">
              <a:spcBef>
                <a:spcPts val="0"/>
              </a:spcBef>
              <a:defRPr/>
            </a:pPr>
            <a:endParaRPr lang="en-US" altLang="en-US" sz="1200" dirty="0"/>
          </a:p>
          <a:p>
            <a:pPr marL="739815" lvl="1" indent="-341313">
              <a:spcBef>
                <a:spcPts val="0"/>
              </a:spcBef>
              <a:defRPr/>
            </a:pPr>
            <a:endParaRPr lang="en-US" altLang="en-US" sz="1200" dirty="0"/>
          </a:p>
          <a:p>
            <a:pPr marL="739815" lvl="1" indent="-341313">
              <a:spcBef>
                <a:spcPts val="0"/>
              </a:spcBef>
              <a:defRPr/>
            </a:pPr>
            <a:endParaRPr lang="en-US" altLang="en-US" sz="1200" dirty="0"/>
          </a:p>
          <a:p>
            <a:pPr marL="398502" lvl="1" indent="0">
              <a:spcBef>
                <a:spcPts val="0"/>
              </a:spcBef>
              <a:buNone/>
              <a:defRPr/>
            </a:pPr>
            <a:endParaRPr lang="en-US" altLang="en-US" sz="1200" dirty="0"/>
          </a:p>
          <a:p>
            <a:pPr marL="739815" lvl="1" indent="-341313">
              <a:spcBef>
                <a:spcPts val="0"/>
              </a:spcBef>
              <a:defRPr/>
            </a:pPr>
            <a:endParaRPr lang="en-US" altLang="en-US" sz="1200" dirty="0"/>
          </a:p>
          <a:p>
            <a:pPr marL="739815" lvl="1" indent="-341313">
              <a:spcBef>
                <a:spcPts val="0"/>
              </a:spcBef>
              <a:defRPr/>
            </a:pPr>
            <a:endParaRPr lang="en-GB" altLang="en-US" sz="1800" dirty="0"/>
          </a:p>
          <a:p>
            <a:pPr marL="739815" lvl="1" indent="-341313">
              <a:spcBef>
                <a:spcPts val="0"/>
              </a:spcBef>
              <a:defRPr/>
            </a:pPr>
            <a:endParaRPr lang="en-GB" altLang="en-US" sz="1800" dirty="0"/>
          </a:p>
          <a:p>
            <a:pPr marL="739815" lvl="1" indent="-341313">
              <a:spcBef>
                <a:spcPts val="0"/>
              </a:spcBef>
              <a:defRPr/>
            </a:pPr>
            <a:endParaRPr lang="en-GB" altLang="en-US" sz="1800" dirty="0"/>
          </a:p>
          <a:p>
            <a:pPr marL="739815" lvl="1" indent="-341313">
              <a:spcBef>
                <a:spcPts val="0"/>
              </a:spcBef>
              <a:defRPr/>
            </a:pPr>
            <a:endParaRPr lang="en-GB" altLang="en-US" sz="1800" dirty="0"/>
          </a:p>
          <a:p>
            <a:pPr marL="739815" lvl="1" indent="-341313">
              <a:spcBef>
                <a:spcPts val="0"/>
              </a:spcBef>
              <a:defRPr/>
            </a:pPr>
            <a:endParaRPr lang="en-GB" altLang="en-US" sz="1800" dirty="0"/>
          </a:p>
          <a:p>
            <a:pPr marL="739815" lvl="1" indent="-341313">
              <a:spcBef>
                <a:spcPts val="0"/>
              </a:spcBef>
              <a:defRPr/>
            </a:pPr>
            <a:endParaRPr lang="en-GB" altLang="en-US" sz="1800" dirty="0"/>
          </a:p>
          <a:p>
            <a:pPr marL="398502" lvl="1" indent="0">
              <a:spcBef>
                <a:spcPts val="0"/>
              </a:spcBef>
              <a:buNone/>
              <a:defRPr/>
            </a:pPr>
            <a:endParaRPr lang="en-GB" altLang="en-US" sz="1800" dirty="0"/>
          </a:p>
          <a:p>
            <a:pPr marL="739815" lvl="1" indent="-341313">
              <a:spcBef>
                <a:spcPts val="0"/>
              </a:spcBef>
              <a:defRPr/>
            </a:pPr>
            <a:r>
              <a:rPr lang="en-GB" altLang="en-US" sz="1800" dirty="0"/>
              <a:t>RAN4Perf:  </a:t>
            </a:r>
            <a:r>
              <a:rPr lang="en-GB" altLang="en-US" sz="1200" b="1" dirty="0"/>
              <a:t>36 items </a:t>
            </a:r>
            <a:r>
              <a:rPr lang="en-US" altLang="en-US" sz="1200" b="1" dirty="0"/>
              <a:t>(same </a:t>
            </a:r>
            <a:r>
              <a:rPr lang="en-US" altLang="en-US" sz="1200" dirty="0"/>
              <a:t>at previous TSG), </a:t>
            </a:r>
            <a:r>
              <a:rPr lang="en-US" altLang="en-US" sz="1200" b="1" dirty="0">
                <a:highlight>
                  <a:srgbClr val="00FFFF"/>
                </a:highlight>
              </a:rPr>
              <a:t>OCI = 55 % </a:t>
            </a:r>
            <a:r>
              <a:rPr lang="en-US" altLang="en-US" sz="1200" dirty="0">
                <a:highlight>
                  <a:srgbClr val="00FFFF"/>
                </a:highlight>
              </a:rPr>
              <a:t>(against 45% at </a:t>
            </a:r>
            <a:r>
              <a:rPr lang="en-US" altLang="en-US" sz="1200" dirty="0"/>
              <a:t>previous TSG). Completion date is Dec.2025 </a:t>
            </a:r>
          </a:p>
          <a:p>
            <a:pPr marL="398502" lvl="1" indent="0">
              <a:spcBef>
                <a:spcPts val="0"/>
              </a:spcBef>
              <a:buNone/>
              <a:defRPr/>
            </a:pPr>
            <a:endParaRPr lang="en-GB" altLang="en-US" sz="1800" b="1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61C991F-2E59-DFD5-446A-EF1F3CE069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4012970"/>
              </p:ext>
            </p:extLst>
          </p:nvPr>
        </p:nvGraphicFramePr>
        <p:xfrm>
          <a:off x="171337" y="1409388"/>
          <a:ext cx="8870248" cy="2621866"/>
        </p:xfrm>
        <a:graphic>
          <a:graphicData uri="http://schemas.openxmlformats.org/drawingml/2006/table">
            <a:tbl>
              <a:tblPr/>
              <a:tblGrid>
                <a:gridCol w="474328">
                  <a:extLst>
                    <a:ext uri="{9D8B030D-6E8A-4147-A177-3AD203B41FA5}">
                      <a16:colId xmlns:a16="http://schemas.microsoft.com/office/drawing/2014/main" val="1165125321"/>
                    </a:ext>
                  </a:extLst>
                </a:gridCol>
                <a:gridCol w="6131296">
                  <a:extLst>
                    <a:ext uri="{9D8B030D-6E8A-4147-A177-3AD203B41FA5}">
                      <a16:colId xmlns:a16="http://schemas.microsoft.com/office/drawing/2014/main" val="874183794"/>
                    </a:ext>
                  </a:extLst>
                </a:gridCol>
                <a:gridCol w="1733703">
                  <a:extLst>
                    <a:ext uri="{9D8B030D-6E8A-4147-A177-3AD203B41FA5}">
                      <a16:colId xmlns:a16="http://schemas.microsoft.com/office/drawing/2014/main" val="4118851282"/>
                    </a:ext>
                  </a:extLst>
                </a:gridCol>
                <a:gridCol w="270662">
                  <a:extLst>
                    <a:ext uri="{9D8B030D-6E8A-4147-A177-3AD203B41FA5}">
                      <a16:colId xmlns:a16="http://schemas.microsoft.com/office/drawing/2014/main" val="96319750"/>
                    </a:ext>
                  </a:extLst>
                </a:gridCol>
                <a:gridCol w="260259">
                  <a:extLst>
                    <a:ext uri="{9D8B030D-6E8A-4147-A177-3AD203B41FA5}">
                      <a16:colId xmlns:a16="http://schemas.microsoft.com/office/drawing/2014/main" val="2220576938"/>
                    </a:ext>
                  </a:extLst>
                </a:gridCol>
              </a:tblGrid>
              <a:tr h="1941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UID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WG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6318338"/>
                  </a:ext>
                </a:extLst>
              </a:tr>
              <a:tr h="1941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1021093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Artificial Intelligence (AI)/Machine Learning (ML) for NR air interface 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NR_AIML_air-Core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R1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7420025"/>
                  </a:ext>
                </a:extLst>
              </a:tr>
              <a:tr h="147824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1041135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Introduction of Ku bands for NR NTN 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NR_NTN_Ku_bands-Core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6421415"/>
                  </a:ext>
                </a:extLst>
              </a:tr>
              <a:tr h="14665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1041134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Introduction of NR NTN bands to support the Extended L-band and the combined MSS L-band and Extended L-band ranges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NR_NTN_combinedLband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8439638"/>
                  </a:ext>
                </a:extLst>
              </a:tr>
              <a:tr h="1941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1041121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Additional NR bands for NR features in Rel-19 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NR_bands_xFeature_R19-Core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8226948"/>
                  </a:ext>
                </a:extLst>
              </a:tr>
              <a:tr h="127727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1041120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Rel-19 NR CADC for x bands DL with y bands UL (x&lt;7, y&lt;3) and SUL band combinations/CA band […]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NR_CADC_SUL_R19-Core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6893114"/>
                  </a:ext>
                </a:extLst>
              </a:tr>
              <a:tr h="1941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1031078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NR base station (BS) RF requirement evolution for FR1/FR2 and testing 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NR_BS_RF_req_evo-Core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0291346"/>
                  </a:ext>
                </a:extLst>
              </a:tr>
              <a:tr h="164303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1041123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Rel-19 High power UE (power class 1.5 or 2) for NR intra-band Carrier Aggregation (CA) or NR inter-band CA/Dual  […]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HPUE_NR_CADC_SUL_R19-Core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8961290"/>
                  </a:ext>
                </a:extLst>
              </a:tr>
              <a:tr h="160845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1041124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Rel-19 High power UE (power class 1.5 and 2) for NR FR1 TDD/FDD single band for handheld/FWA </a:t>
                      </a:r>
                      <a:r>
                        <a:rPr lang="en-GB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Ues</a:t>
                      </a: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and […]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HPUE_NR_FR1_bands_R19-Core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4266233"/>
                  </a:ext>
                </a:extLst>
              </a:tr>
              <a:tr h="1941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1041122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Rel-19 High power UE (power class 1.5 or 2) for Dual Connectivity (DC) combinations of LTE band(s) and NR band(s) 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HPUE_DC_LTE_NR_R19-Core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400276"/>
                  </a:ext>
                </a:extLst>
              </a:tr>
              <a:tr h="1941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1041125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Simultaneous Rx/Tx band combinations for NR CA/DC, NR SUL and LTE/NR DC in Rel-19 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LTE_NR_R19_Simult_RxTx-Core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6672678"/>
                  </a:ext>
                </a:extLst>
              </a:tr>
              <a:tr h="138499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1041119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Rel-19 Dual connectivity (DC) of x LTE band(s), y NR band(s) (1&lt;=x&lt;6, 1&lt;=y&lt;6, </a:t>
                      </a:r>
                      <a:r>
                        <a:rPr lang="en-GB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x+y</a:t>
                      </a: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&lt;=6) and single or two NR […]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DC_R19_xBLTE_yBNR-Core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980618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1041116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Rel-19 High power UE (power class 2) and high power operation (power class 1) for fixed-wireless/vehicle-mounted […]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</a:rPr>
                        <a:t>HPUE_LTE_bands_R19-Core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</a:rPr>
                        <a:t>10%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8209486"/>
                  </a:ext>
                </a:extLst>
              </a:tr>
              <a:tr h="1941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1041115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Rel-19 LTE-Advanced Carrier Aggregation for x bands (1&lt;=x&lt;= 6) DL with y bands (y=1, 2) UL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LTE_CA_R19_xBDL_yBUL-Core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0924064"/>
                  </a:ext>
                </a:extLst>
              </a:tr>
              <a:tr h="1941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1051122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Introduction of A-GNSS support for </a:t>
                      </a:r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NavIC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(Navigation with Indian Constellation) L1 SPS (Standard Positioning Service) in NR &amp; LTE 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LCS_NAVIC_L1_SPS_NR_LTE-Core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628469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0514FD5E-C3B8-2658-0342-56BEF33EBC37}"/>
              </a:ext>
            </a:extLst>
          </p:cNvPr>
          <p:cNvSpPr txBox="1"/>
          <p:nvPr/>
        </p:nvSpPr>
        <p:spPr>
          <a:xfrm>
            <a:off x="171337" y="4653005"/>
            <a:ext cx="90038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82625" lvl="1" indent="-341313">
              <a:defRPr/>
            </a:pPr>
            <a:r>
              <a:rPr lang="en-GB" altLang="en-US" sz="1400" u="sng" kern="0" dirty="0">
                <a:solidFill>
                  <a:srgbClr val="FF0000"/>
                </a:solidFill>
              </a:rPr>
              <a:t>Left for Rel-19 in RAN: complete the exceptions/not 100% items; Complete Performance part (by Dec. 25).</a:t>
            </a:r>
          </a:p>
        </p:txBody>
      </p:sp>
    </p:spTree>
    <p:extLst>
      <p:ext uri="{BB962C8B-B14F-4D97-AF65-F5344CB8AC3E}">
        <p14:creationId xmlns:p14="http://schemas.microsoft.com/office/powerpoint/2010/main" val="3126541311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b="1" i="1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199dcaf0-96ce-4e65-9ae8-79a6ae4aa63e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36596</TotalTime>
  <Words>3953</Words>
  <Application>Microsoft Office PowerPoint</Application>
  <PresentationFormat>On-screen Show (16:9)</PresentationFormat>
  <Paragraphs>734</Paragraphs>
  <Slides>22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Arial</vt:lpstr>
      <vt:lpstr>Calibri</vt:lpstr>
      <vt:lpstr>Montserrat</vt:lpstr>
      <vt:lpstr>Symbol</vt:lpstr>
      <vt:lpstr>Times New Roman</vt:lpstr>
      <vt:lpstr>Wingdings</vt:lpstr>
      <vt:lpstr>Office Theme</vt:lpstr>
      <vt:lpstr>Custom Design</vt:lpstr>
      <vt:lpstr>PowerPoint Presentation</vt:lpstr>
      <vt:lpstr>Content of this Work Plan review </vt:lpstr>
      <vt:lpstr>PowerPoint Presentation</vt:lpstr>
      <vt:lpstr>Content of this Work Plan review </vt:lpstr>
      <vt:lpstr>PowerPoint Presentation</vt:lpstr>
      <vt:lpstr>Release 19 progress overview (1/3) - SA</vt:lpstr>
      <vt:lpstr>Release 19 progress overview (2/3) - CT</vt:lpstr>
      <vt:lpstr>Release 19 progress overview (3/3) - RAN</vt:lpstr>
      <vt:lpstr>Content of this Work Plan review </vt:lpstr>
      <vt:lpstr>Release 20: introduction</vt:lpstr>
      <vt:lpstr>PowerPoint Presentation</vt:lpstr>
      <vt:lpstr>Release 20 5GA progress overview (1/2)</vt:lpstr>
      <vt:lpstr>Release 20 5GA progress overview (2/2)</vt:lpstr>
      <vt:lpstr>PowerPoint Presentation</vt:lpstr>
      <vt:lpstr>Release 20 FS_6G progress overview (1/2)</vt:lpstr>
      <vt:lpstr>Release 20 FS_6G progress overview (2/2)</vt:lpstr>
      <vt:lpstr>Content of this Work Plan review </vt:lpstr>
      <vt:lpstr>Release 21</vt:lpstr>
      <vt:lpstr>PowerPoint Presentation</vt:lpstr>
      <vt:lpstr>Content of this Work Plan review </vt:lpstr>
      <vt:lpstr>Background information (1/2): overall background information</vt:lpstr>
      <vt:lpstr>Background information (2/2): Relationship between WGs, Stages and deadlines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Alain Sultan</cp:lastModifiedBy>
  <cp:revision>2037</cp:revision>
  <cp:lastPrinted>2017-02-24T12:37:51Z</cp:lastPrinted>
  <dcterms:created xsi:type="dcterms:W3CDTF">2008-08-30T09:32:10Z</dcterms:created>
  <dcterms:modified xsi:type="dcterms:W3CDTF">2025-09-19T04:13:05Z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